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172069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wo jellyfish against a pink background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Two jellyfish touching against a dark blue background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Two jellyfish against a blue background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wo jellyfish against a blue background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wo jellyfish against a pink background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png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FUNDAMENTOS DE PROGRAMACIÓ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FUNDAMENTOS DE PROGRAMACIÓN</a:t>
            </a:r>
          </a:p>
        </p:txBody>
      </p:sp>
      <p:sp>
        <p:nvSpPr>
          <p:cNvPr id="172" name="Cristina Yolanda Lugo Ramírez 2024-09-08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Cristina Yolanda Lugo Ramírez 2024-09-08</a:t>
            </a:r>
          </a:p>
        </p:txBody>
      </p:sp>
      <p:sp>
        <p:nvSpPr>
          <p:cNvPr id="173" name="PRIMERA FAS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PRIMERA FASE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0077" y="6718045"/>
            <a:ext cx="16208979" cy="5822521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Instalación Python"/>
          <p:cNvSpPr txBox="1"/>
          <p:nvPr>
            <p:ph type="title"/>
          </p:nvPr>
        </p:nvSpPr>
        <p:spPr>
          <a:xfrm>
            <a:off x="1534520" y="1125415"/>
            <a:ext cx="8068621" cy="1557438"/>
          </a:xfrm>
          <a:prstGeom prst="rect">
            <a:avLst/>
          </a:prstGeom>
        </p:spPr>
        <p:txBody>
          <a:bodyPr/>
          <a:lstStyle>
            <a:lvl1pPr defTabSz="1536153">
              <a:lnSpc>
                <a:spcPct val="90000"/>
              </a:lnSpc>
              <a:defRPr spc="-219" sz="730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Instalación Python</a:t>
            </a:r>
          </a:p>
        </p:txBody>
      </p:sp>
      <p:sp>
        <p:nvSpPr>
          <p:cNvPr id="216" name="Requerimientos :…"/>
          <p:cNvSpPr txBox="1"/>
          <p:nvPr/>
        </p:nvSpPr>
        <p:spPr>
          <a:xfrm>
            <a:off x="1726412" y="3268676"/>
            <a:ext cx="7340397" cy="3956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Requerimientos :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3.12 version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Descarga el instalador según tu sistema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Entorno de Desarrol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Entorno de Desarrollo</a:t>
            </a:r>
          </a:p>
        </p:txBody>
      </p:sp>
      <p:sp>
        <p:nvSpPr>
          <p:cNvPr id="219" name="visual studio…"/>
          <p:cNvSpPr txBox="1"/>
          <p:nvPr/>
        </p:nvSpPr>
        <p:spPr>
          <a:xfrm>
            <a:off x="1413797" y="3723170"/>
            <a:ext cx="22248770" cy="3143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visual studio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pycharm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atom or notepad</a:t>
            </a:r>
          </a:p>
        </p:txBody>
      </p:sp>
      <p:pic>
        <p:nvPicPr>
          <p:cNvPr id="22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96508" y="8580642"/>
            <a:ext cx="2683346" cy="2683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75942" y="8638382"/>
            <a:ext cx="2567865" cy="25678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534046" y="8219609"/>
            <a:ext cx="4505302" cy="32287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Instalación de Visual Studio Cod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Instalación de Visual Studio Code</a:t>
            </a:r>
          </a:p>
        </p:txBody>
      </p:sp>
      <p:sp>
        <p:nvSpPr>
          <p:cNvPr id="225" name="Descargar el ejecutable desde pagina oficial:…"/>
          <p:cNvSpPr txBox="1"/>
          <p:nvPr/>
        </p:nvSpPr>
        <p:spPr>
          <a:xfrm>
            <a:off x="1317607" y="3583696"/>
            <a:ext cx="11253299" cy="4769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Descargar el ejecutable desde pagina oficial:</a:t>
            </a:r>
          </a:p>
          <a:p>
            <a:pPr lvl="1" marL="1117600" indent="-558800">
              <a:buClr>
                <a:srgbClr val="000000"/>
              </a:buClr>
              <a:buSzPct val="100000"/>
              <a:buChar char="•"/>
            </a:pPr>
            <a:r>
              <a:t>https://code.visualstudio.com/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Instalar python cuando visual lo marca</a:t>
            </a:r>
          </a:p>
        </p:txBody>
      </p:sp>
      <p:pic>
        <p:nvPicPr>
          <p:cNvPr id="22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48817" y="3431346"/>
            <a:ext cx="1721269" cy="17212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72949" y="5492486"/>
            <a:ext cx="10287001" cy="6578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2. SINTAXIS BÁSICA"/>
          <p:cNvSpPr txBox="1"/>
          <p:nvPr>
            <p:ph type="title"/>
          </p:nvPr>
        </p:nvSpPr>
        <p:spPr>
          <a:xfrm>
            <a:off x="5683568" y="89791"/>
            <a:ext cx="13615922" cy="1536980"/>
          </a:xfrm>
          <a:prstGeom prst="rect">
            <a:avLst/>
          </a:prstGeom>
        </p:spPr>
        <p:txBody>
          <a:bodyPr anchor="ctr"/>
          <a:lstStyle/>
          <a:p>
            <a:pPr lvl="1" indent="333756" defTabSz="1779987">
              <a:lnSpc>
                <a:spcPct val="90000"/>
              </a:lnSpc>
              <a:defRPr spc="-254" sz="846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pPr>
            <a:r>
              <a:t>2. SINTAXIS BÁSICA</a:t>
            </a:r>
          </a:p>
        </p:txBody>
      </p:sp>
      <p:sp>
        <p:nvSpPr>
          <p:cNvPr id="230" name="2.1 Comentarios…"/>
          <p:cNvSpPr txBox="1"/>
          <p:nvPr>
            <p:ph type="body" idx="21"/>
          </p:nvPr>
        </p:nvSpPr>
        <p:spPr>
          <a:xfrm>
            <a:off x="1220088" y="1815397"/>
            <a:ext cx="21513170" cy="11125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just" defTabSz="421004">
              <a:lnSpc>
                <a:spcPct val="120000"/>
              </a:lnSpc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2.1 Comentarios</a:t>
            </a:r>
          </a:p>
          <a:p>
            <a:pPr lvl="1" marL="0" indent="233172" algn="just" defTabSz="421004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- Definición, Funcionamiento y Uso en Programación</a:t>
            </a:r>
          </a:p>
          <a:p>
            <a:pPr algn="just" defTabSz="421004">
              <a:lnSpc>
                <a:spcPct val="120000"/>
              </a:lnSpc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2.2 Identificadores</a:t>
            </a:r>
          </a:p>
          <a:p>
            <a:pPr lvl="1" marL="783716" indent="-498729" algn="just" defTabSz="421004">
              <a:lnSpc>
                <a:spcPct val="120000"/>
              </a:lnSpc>
              <a:spcBef>
                <a:spcPts val="0"/>
              </a:spcBef>
              <a:buChar char="-"/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Definición, Funcionamiento y Características</a:t>
            </a:r>
          </a:p>
          <a:p>
            <a:pPr lvl="1" marL="783716" indent="-498729" algn="just" defTabSz="421004">
              <a:lnSpc>
                <a:spcPct val="120000"/>
              </a:lnSpc>
              <a:spcBef>
                <a:spcPts val="0"/>
              </a:spcBef>
              <a:buChar char="-"/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Restricciones y Categorías de palabras reservadas</a:t>
            </a:r>
          </a:p>
          <a:p>
            <a:pPr lvl="1" marL="783716" indent="-498729" algn="just" defTabSz="421004">
              <a:lnSpc>
                <a:spcPct val="120000"/>
              </a:lnSpc>
              <a:spcBef>
                <a:spcPts val="0"/>
              </a:spcBef>
              <a:buChar char="-"/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Print()</a:t>
            </a:r>
          </a:p>
          <a:p>
            <a:pPr lvl="1" marL="783716" indent="-498729" algn="just" defTabSz="421004">
              <a:lnSpc>
                <a:spcPct val="120000"/>
              </a:lnSpc>
              <a:spcBef>
                <a:spcPts val="0"/>
              </a:spcBef>
              <a:buChar char="-"/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Input()</a:t>
            </a:r>
          </a:p>
          <a:p>
            <a:pPr algn="just" defTabSz="421004">
              <a:lnSpc>
                <a:spcPct val="120000"/>
              </a:lnSpc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2.3 Variables.</a:t>
            </a:r>
          </a:p>
          <a:p>
            <a:pPr algn="just" defTabSz="421004">
              <a:lnSpc>
                <a:spcPct val="120000"/>
              </a:lnSpc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2.4 Nomenclatura  snake y camel</a:t>
            </a:r>
          </a:p>
          <a:p>
            <a:pPr algn="just" defTabSz="421004">
              <a:lnSpc>
                <a:spcPct val="120000"/>
              </a:lnSpc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2.5 Tipos de Datos</a:t>
            </a:r>
          </a:p>
          <a:p>
            <a:pPr lvl="1" marL="0" indent="233172" algn="just" defTabSz="421004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- Cadenas - Strings</a:t>
            </a:r>
          </a:p>
          <a:p>
            <a:pPr lvl="1" marL="0" indent="233172" algn="just" defTabSz="421004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- Númericos - Int y Float</a:t>
            </a:r>
          </a:p>
          <a:p>
            <a:pPr lvl="1" marL="0" indent="233172" algn="just" defTabSz="421004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pc="-128" sz="4284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- Booleanos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2.1 Comentari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2.1 Comentarios</a:t>
            </a:r>
          </a:p>
        </p:txBody>
      </p:sp>
      <p:sp>
        <p:nvSpPr>
          <p:cNvPr id="233" name="Definición…"/>
          <p:cNvSpPr txBox="1"/>
          <p:nvPr/>
        </p:nvSpPr>
        <p:spPr>
          <a:xfrm>
            <a:off x="1667268" y="2379225"/>
            <a:ext cx="21992728" cy="11169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/>
            </a:pPr>
            <a:r>
              <a:t>Definición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Lineas de texto breves que explican las características y funcionamiento del código.</a:t>
            </a:r>
          </a:p>
          <a:p>
            <a:pPr>
              <a:defRPr b="1"/>
            </a:pPr>
            <a:r>
              <a:t>Funcionamiento</a:t>
            </a:r>
          </a:p>
          <a:p>
            <a:pPr/>
            <a:r>
              <a:t>Son ignorados por el lenguaje de programación. Son textos que el desarrollador o los desarrolladores pueden leer para conocer como funciona dicho código.</a:t>
            </a:r>
          </a:p>
          <a:p>
            <a:pPr>
              <a:defRPr b="1"/>
            </a:pPr>
            <a:r>
              <a:t>Uso en Programación</a:t>
            </a:r>
          </a:p>
          <a:p>
            <a:pPr/>
            <a:r>
              <a:t>Escribiendo al inicio del texto signo gato </a:t>
            </a:r>
            <a:r>
              <a:rPr b="1"/>
              <a:t># soy un comentario</a:t>
            </a:r>
            <a:endParaRPr b="1"/>
          </a:p>
          <a:p>
            <a:pPr/>
            <a:r>
              <a:t>Escribiendo entre comillas triple </a:t>
            </a:r>
            <a:r>
              <a:rPr b="1"/>
              <a:t>“”” soy otro comentario”””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2.2 Identificado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2.2 Identificadores</a:t>
            </a:r>
          </a:p>
        </p:txBody>
      </p:sp>
      <p:sp>
        <p:nvSpPr>
          <p:cNvPr id="236" name="Definición…"/>
          <p:cNvSpPr txBox="1"/>
          <p:nvPr/>
        </p:nvSpPr>
        <p:spPr>
          <a:xfrm>
            <a:off x="1811552" y="2665388"/>
            <a:ext cx="21992728" cy="10357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/>
            </a:pPr>
            <a:r>
              <a:t>Definición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Símbolo que se utiliza para formar un nombre. </a:t>
            </a:r>
          </a:p>
          <a:p>
            <a:pPr>
              <a:defRPr b="1"/>
            </a:pPr>
            <a:r>
              <a:t>Funcionamiento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Se utilizan para dar nombre a las variables, funciones, clases y palabras clave.</a:t>
            </a:r>
          </a:p>
          <a:p>
            <a:pPr>
              <a:defRPr b="1"/>
            </a:pPr>
            <a:r>
              <a:t>Características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Deben comenzar con un carácter alfabético en mayúscula o minúscula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Pueden contener números.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Pueden ser usados en nomenclatura de mayusculas y/o minúscula y/o con signo de </a:t>
            </a:r>
            <a:r>
              <a:rPr b="1"/>
              <a:t>_ 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2.2 Identificado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2.2 Identificadores</a:t>
            </a:r>
          </a:p>
        </p:txBody>
      </p:sp>
      <p:sp>
        <p:nvSpPr>
          <p:cNvPr id="239" name="Restricciónes…"/>
          <p:cNvSpPr txBox="1"/>
          <p:nvPr/>
        </p:nvSpPr>
        <p:spPr>
          <a:xfrm>
            <a:off x="1195636" y="2352701"/>
            <a:ext cx="21992728" cy="10284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/>
            </a:pPr>
            <a:r>
              <a:t>Restricciónes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Existen palabras reservadas que el uso incorrecto de ellas suelen generar errores de tipo </a:t>
            </a:r>
            <a:r>
              <a:rPr b="1"/>
              <a:t>SyntaxError</a:t>
            </a:r>
            <a:r>
              <a:t>. </a:t>
            </a:r>
          </a:p>
          <a:p>
            <a:pPr>
              <a:defRPr b="1"/>
            </a:pPr>
            <a:r>
              <a:t>Categorías de palabras reservadas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  <a:defRPr b="1"/>
            </a:pPr>
            <a:r>
              <a:rPr b="0" i="1"/>
              <a:t>Introducciones de sentencias:</a:t>
            </a:r>
            <a:r>
              <a:rPr b="0"/>
              <a:t>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assert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break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class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continue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def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del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elif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else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except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exec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finally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for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from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global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if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import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pass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print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raise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return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try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 y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while</a:t>
            </a:r>
            <a:endParaRPr b="0">
              <a:solidFill>
                <a:schemeClr val="accent1">
                  <a:hueOff val="117587"/>
                  <a:lumOff val="-11400"/>
                </a:schemeClr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marL="558800" indent="-558800">
              <a:buClr>
                <a:srgbClr val="000000"/>
              </a:buClr>
              <a:buSzPct val="100000"/>
              <a:buChar char="•"/>
              <a:defRPr b="1"/>
            </a:pPr>
            <a:r>
              <a:rPr b="0" i="1"/>
              <a:t>Introducciones de parámetros: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as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import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 y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in</a:t>
            </a:r>
            <a:endParaRPr b="0">
              <a:latin typeface="Menlo Regular"/>
              <a:ea typeface="Menlo Regular"/>
              <a:cs typeface="Menlo Regular"/>
              <a:sym typeface="Menlo Regular"/>
            </a:endParaRPr>
          </a:p>
          <a:p>
            <a:pPr marL="558800" indent="-558800">
              <a:buClr>
                <a:srgbClr val="000000"/>
              </a:buClr>
              <a:buSzPct val="100000"/>
              <a:buChar char="•"/>
              <a:defRPr b="1"/>
            </a:pPr>
            <a:r>
              <a:rPr b="0" i="1"/>
              <a:t>Operadores: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and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in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is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lambda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,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not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</a:rPr>
              <a:t> y </a:t>
            </a:r>
            <a:r>
              <a:rPr b="0">
                <a:solidFill>
                  <a:schemeClr val="accent1">
                    <a:hueOff val="117587"/>
                    <a:lumOff val="-11400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rPr>
              <a:t>or</a:t>
            </a:r>
            <a:endParaRPr b="0">
              <a:solidFill>
                <a:schemeClr val="accent1">
                  <a:hueOff val="117587"/>
                  <a:lumOff val="-11400"/>
                </a:schemeClr>
              </a:solidFill>
            </a:endParaRPr>
          </a:p>
          <a:p>
            <a:pPr marL="457200" indent="-457200" defTabSz="457200">
              <a:spcBef>
                <a:spcPts val="0"/>
              </a:spcBef>
              <a:tabLst>
                <a:tab pos="139700" algn="l"/>
                <a:tab pos="457200" algn="l"/>
              </a:tabLst>
              <a:defRPr b="1" sz="1600">
                <a:solidFill>
                  <a:srgbClr val="161616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240" name="pasted-movie.png" descr="pasted-movie.png"/>
          <p:cNvPicPr>
            <a:picLocks noChangeAspect="1"/>
          </p:cNvPicPr>
          <p:nvPr/>
        </p:nvPicPr>
        <p:blipFill>
          <a:blip r:embed="rId2">
            <a:alphaModFix amt="30649"/>
            <a:extLst/>
          </a:blip>
          <a:srcRect l="0" t="0" r="0" b="16296"/>
          <a:stretch>
            <a:fillRect/>
          </a:stretch>
        </p:blipFill>
        <p:spPr>
          <a:xfrm>
            <a:off x="17013890" y="9036704"/>
            <a:ext cx="7044990" cy="42326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2.2 Identificado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2.2 Identificadores</a:t>
            </a:r>
          </a:p>
        </p:txBody>
      </p:sp>
      <p:sp>
        <p:nvSpPr>
          <p:cNvPr id="243" name="print()…"/>
          <p:cNvSpPr txBox="1"/>
          <p:nvPr/>
        </p:nvSpPr>
        <p:spPr>
          <a:xfrm>
            <a:off x="1195636" y="2864400"/>
            <a:ext cx="21992728" cy="637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/>
            </a:pPr>
            <a:r>
              <a:t>print()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Función de impresión que muestra un texto en pantalla, es considerado como función de salida, puede también imprimir variables.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El mensaje puede ser tipo string o algún objeto o variable pero este se debe convertir en string.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  <a:defRPr b="1"/>
            </a:pPr>
            <a:endParaRPr b="0"/>
          </a:p>
          <a:p>
            <a:pPr marL="457200" indent="-457200" defTabSz="457200">
              <a:spcBef>
                <a:spcPts val="0"/>
              </a:spcBef>
              <a:tabLst>
                <a:tab pos="139700" algn="l"/>
                <a:tab pos="457200" algn="l"/>
              </a:tabLst>
              <a:defRPr b="1" sz="1600">
                <a:solidFill>
                  <a:srgbClr val="161616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2.2 Identificado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2.2 Identificadores</a:t>
            </a:r>
          </a:p>
        </p:txBody>
      </p:sp>
      <p:sp>
        <p:nvSpPr>
          <p:cNvPr id="246" name="input()…"/>
          <p:cNvSpPr txBox="1"/>
          <p:nvPr/>
        </p:nvSpPr>
        <p:spPr>
          <a:xfrm>
            <a:off x="1195636" y="3270800"/>
            <a:ext cx="21992728" cy="556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/>
            </a:pPr>
            <a:r>
              <a:t>input()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Es considerado como función de entrada, permite recibir textos que el usuario escribe.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Lo que recibe lo guardara como tipo string.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se puede asignar a una variable.</a:t>
            </a:r>
          </a:p>
          <a:p>
            <a:pPr marL="457200" indent="-457200" defTabSz="457200">
              <a:spcBef>
                <a:spcPts val="0"/>
              </a:spcBef>
              <a:tabLst>
                <a:tab pos="139700" algn="l"/>
                <a:tab pos="457200" algn="l"/>
              </a:tabLst>
              <a:defRPr b="1" sz="1600">
                <a:solidFill>
                  <a:srgbClr val="161616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2.3 Vari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2.3 Variables</a:t>
            </a:r>
          </a:p>
        </p:txBody>
      </p:sp>
      <p:sp>
        <p:nvSpPr>
          <p:cNvPr id="249" name="Concepto…"/>
          <p:cNvSpPr txBox="1"/>
          <p:nvPr/>
        </p:nvSpPr>
        <p:spPr>
          <a:xfrm>
            <a:off x="554698" y="2686543"/>
            <a:ext cx="23611266" cy="12046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defTabSz="825500">
              <a:spcBef>
                <a:spcPts val="0"/>
              </a:spcBef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t>Concepto</a:t>
            </a:r>
          </a:p>
          <a:p>
            <a:pPr lvl="1"/>
            <a:r>
              <a:t>Representa un contenedor o un espacio en la memoria física o virtual de una computadora</a:t>
            </a:r>
          </a:p>
          <a:p>
            <a:pPr lvl="1"/>
            <a:r>
              <a:t>Una variable en programación se caracteriza por:</a:t>
            </a:r>
          </a:p>
          <a:p>
            <a:pPr lvl="1" marL="1117600" indent="-558800">
              <a:buClr>
                <a:srgbClr val="000000"/>
              </a:buClr>
              <a:buSzPct val="100000"/>
              <a:buChar char="•"/>
            </a:pPr>
            <a:r>
              <a:t>Es unica</a:t>
            </a:r>
          </a:p>
          <a:p>
            <a:pPr lvl="1" marL="1117600" indent="-558800">
              <a:buClr>
                <a:srgbClr val="000000"/>
              </a:buClr>
              <a:buSzPct val="100000"/>
              <a:buChar char="•"/>
            </a:pPr>
            <a:r>
              <a:t>Puede almacenar distintos tipos de datos.</a:t>
            </a:r>
          </a:p>
          <a:p>
            <a:pPr lvl="1" marL="1117600" indent="-558800">
              <a:buClr>
                <a:srgbClr val="000000"/>
              </a:buClr>
              <a:buSzPct val="100000"/>
              <a:buChar char="•"/>
            </a:pPr>
            <a:r>
              <a:t>Tiene asignado un nombre descriptivo o identificador.</a:t>
            </a:r>
          </a:p>
          <a:p>
            <a:pPr lvl="1" marL="1117600" indent="-558800">
              <a:buClr>
                <a:srgbClr val="000000"/>
              </a:buClr>
              <a:buSzPct val="100000"/>
              <a:buChar char="•"/>
            </a:pPr>
            <a:r>
              <a:t>Son almacenados pero pueden ser cambiantes o constantes.</a:t>
            </a:r>
          </a:p>
          <a:p>
            <a:pPr lvl="1" marL="1117600" indent="-558800">
              <a:buClr>
                <a:srgbClr val="000000"/>
              </a:buClr>
              <a:buSzPct val="100000"/>
              <a:buChar char="•"/>
            </a:pPr>
            <a:r>
              <a:t>Alcance, puede ser global o local.</a:t>
            </a:r>
          </a:p>
          <a:p>
            <a:pPr lvl="1" marL="1117600" indent="-558800">
              <a:buClr>
                <a:srgbClr val="000000"/>
              </a:buClr>
              <a:buSzPct val="100000"/>
              <a:buChar char="•"/>
            </a:pPr>
          </a:p>
        </p:txBody>
      </p:sp>
      <p:pic>
        <p:nvPicPr>
          <p:cNvPr id="25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12150" y="25700"/>
            <a:ext cx="3965045" cy="39650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ALGORITM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ALGORITMOS</a:t>
            </a:r>
          </a:p>
        </p:txBody>
      </p:sp>
      <p:sp>
        <p:nvSpPr>
          <p:cNvPr id="176" name="Definición y Característica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Definición y Características </a:t>
            </a:r>
          </a:p>
        </p:txBody>
      </p:sp>
      <p:sp>
        <p:nvSpPr>
          <p:cNvPr id="177" name="Un algoritmo es un método para resolver un problema.…"/>
          <p:cNvSpPr txBox="1"/>
          <p:nvPr>
            <p:ph type="body" idx="1"/>
          </p:nvPr>
        </p:nvSpPr>
        <p:spPr>
          <a:xfrm>
            <a:off x="1270000" y="4271367"/>
            <a:ext cx="21844000" cy="8432801"/>
          </a:xfrm>
          <a:prstGeom prst="rect">
            <a:avLst/>
          </a:prstGeom>
        </p:spPr>
        <p:txBody>
          <a:bodyPr/>
          <a:lstStyle/>
          <a:p>
            <a:pPr/>
            <a:r>
              <a:t>Un algoritmo es un método para resolver un problema.</a:t>
            </a:r>
          </a:p>
          <a:p>
            <a:pPr/>
            <a:r>
              <a:t>Es finito. </a:t>
            </a:r>
          </a:p>
          <a:p>
            <a:pPr/>
            <a:r>
              <a:t>Es replicable</a:t>
            </a:r>
          </a:p>
          <a:p>
            <a:pPr/>
            <a:r>
              <a:t>Necesita estar definido</a:t>
            </a:r>
          </a:p>
          <a:p>
            <a:pPr/>
            <a:r>
              <a:t>Debe describir tres partes: Entrada, Proceso y Salida</a:t>
            </a:r>
          </a:p>
        </p:txBody>
      </p:sp>
      <p:pic>
        <p:nvPicPr>
          <p:cNvPr id="17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42936" y="10250214"/>
            <a:ext cx="14298128" cy="17266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2.4 Nomenclatura  snake y cam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2.4 Nomenclatura  snake y camel</a:t>
            </a:r>
          </a:p>
        </p:txBody>
      </p:sp>
      <p:sp>
        <p:nvSpPr>
          <p:cNvPr id="253" name="Participación"/>
          <p:cNvSpPr txBox="1"/>
          <p:nvPr/>
        </p:nvSpPr>
        <p:spPr>
          <a:xfrm>
            <a:off x="858973" y="2748265"/>
            <a:ext cx="21992728" cy="1172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defTabSz="825500">
              <a:spcBef>
                <a:spcPts val="0"/>
              </a:spcBef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t>Participación</a:t>
            </a:r>
          </a:p>
        </p:txBody>
      </p:sp>
      <p:pic>
        <p:nvPicPr>
          <p:cNvPr id="25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6835" y="4299266"/>
            <a:ext cx="8161749" cy="81617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91843" y="4564770"/>
            <a:ext cx="8694560" cy="86945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3. TIPOS DE DATOS"/>
          <p:cNvSpPr txBox="1"/>
          <p:nvPr>
            <p:ph type="title"/>
          </p:nvPr>
        </p:nvSpPr>
        <p:spPr>
          <a:xfrm>
            <a:off x="1284271" y="89791"/>
            <a:ext cx="21815458" cy="1536980"/>
          </a:xfrm>
          <a:prstGeom prst="rect">
            <a:avLst/>
          </a:prstGeom>
        </p:spPr>
        <p:txBody>
          <a:bodyPr anchor="ctr"/>
          <a:lstStyle/>
          <a:p>
            <a:pPr lvl="1" indent="333756" defTabSz="1779987">
              <a:lnSpc>
                <a:spcPct val="90000"/>
              </a:lnSpc>
              <a:defRPr spc="-254" sz="846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pPr>
            <a:r>
              <a:t>3. TIPOS DE DATOS</a:t>
            </a:r>
          </a:p>
        </p:txBody>
      </p:sp>
      <p:sp>
        <p:nvSpPr>
          <p:cNvPr id="258" name="3.1 Tipos de datos básicos…"/>
          <p:cNvSpPr txBox="1"/>
          <p:nvPr>
            <p:ph type="body" idx="21"/>
          </p:nvPr>
        </p:nvSpPr>
        <p:spPr>
          <a:xfrm>
            <a:off x="1220088" y="1815397"/>
            <a:ext cx="21513170" cy="11125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just" defTabSz="536575">
              <a:lnSpc>
                <a:spcPct val="120000"/>
              </a:lnSpc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3.1 Tipos de datos básicos</a:t>
            </a:r>
          </a:p>
          <a:p>
            <a:pPr algn="just" defTabSz="536575">
              <a:lnSpc>
                <a:spcPct val="120000"/>
              </a:lnSpc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3.2 Cadenas - Strings</a:t>
            </a:r>
          </a:p>
          <a:p>
            <a:pPr lvl="1" marL="998854" indent="-635634" algn="just" defTabSz="536575">
              <a:lnSpc>
                <a:spcPct val="120000"/>
              </a:lnSpc>
              <a:spcBef>
                <a:spcPts val="0"/>
              </a:spcBef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Definición</a:t>
            </a:r>
          </a:p>
          <a:p>
            <a:pPr lvl="1" marL="998854" indent="-635634" algn="just" defTabSz="536575">
              <a:lnSpc>
                <a:spcPct val="120000"/>
              </a:lnSpc>
              <a:spcBef>
                <a:spcPts val="0"/>
              </a:spcBef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Ejercicio Practico</a:t>
            </a:r>
          </a:p>
          <a:p>
            <a:pPr algn="just" defTabSz="536575">
              <a:lnSpc>
                <a:spcPct val="120000"/>
              </a:lnSpc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3.3 Numéricos - Int y Float</a:t>
            </a:r>
          </a:p>
          <a:p>
            <a:pPr lvl="1" marL="998854" indent="-635634" algn="just" defTabSz="536575">
              <a:lnSpc>
                <a:spcPct val="120000"/>
              </a:lnSpc>
              <a:spcBef>
                <a:spcPts val="0"/>
              </a:spcBef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Definición</a:t>
            </a:r>
          </a:p>
          <a:p>
            <a:pPr lvl="1" marL="998854" indent="-635634" algn="just" defTabSz="536575">
              <a:lnSpc>
                <a:spcPct val="120000"/>
              </a:lnSpc>
              <a:spcBef>
                <a:spcPts val="0"/>
              </a:spcBef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Ejercicio Practico</a:t>
            </a:r>
          </a:p>
          <a:p>
            <a:pPr algn="just" defTabSz="536575">
              <a:lnSpc>
                <a:spcPct val="120000"/>
              </a:lnSpc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3.4 Booleanos</a:t>
            </a:r>
          </a:p>
          <a:p>
            <a:pPr lvl="1" marL="998854" indent="-635634" algn="just" defTabSz="536575">
              <a:lnSpc>
                <a:spcPct val="120000"/>
              </a:lnSpc>
              <a:spcBef>
                <a:spcPts val="0"/>
              </a:spcBef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Definición</a:t>
            </a:r>
          </a:p>
          <a:p>
            <a:pPr lvl="1" marL="998854" indent="-635634" algn="just" defTabSz="536575">
              <a:lnSpc>
                <a:spcPct val="120000"/>
              </a:lnSpc>
              <a:spcBef>
                <a:spcPts val="0"/>
              </a:spcBef>
              <a:defRPr spc="-163" sz="546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Ejercicio Practico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3.1 Tipos de datos básico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3.1 Tipos de datos básicos</a:t>
            </a:r>
          </a:p>
        </p:txBody>
      </p:sp>
      <p:sp>
        <p:nvSpPr>
          <p:cNvPr id="261" name="Definición…"/>
          <p:cNvSpPr txBox="1"/>
          <p:nvPr/>
        </p:nvSpPr>
        <p:spPr>
          <a:xfrm>
            <a:off x="612969" y="2569199"/>
            <a:ext cx="23158062" cy="10357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/>
            </a:pPr>
            <a:r>
              <a:t>Definición</a:t>
            </a:r>
          </a:p>
          <a:p>
            <a:pPr/>
            <a:r>
              <a:t>Es un concepto que nos ayuda a clasificar los datos que pueden estar definidas en un variable u objeto.</a:t>
            </a:r>
          </a:p>
          <a:p>
            <a:pPr/>
            <a:r>
              <a:t>Se refiere a las diferentes categorías o clases de información que se pueden almacenar y procesar en un programa de computadora</a:t>
            </a:r>
          </a:p>
          <a:p>
            <a:pPr>
              <a:defRPr b="1"/>
            </a:pPr>
            <a:r>
              <a:t>Ventajas de la clasificación de datos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Precisión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Eficiencia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Compatibilidad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Facilidad de uso. </a:t>
            </a:r>
          </a:p>
        </p:txBody>
      </p:sp>
      <p:pic>
        <p:nvPicPr>
          <p:cNvPr id="26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43976" y="8312190"/>
            <a:ext cx="8908294" cy="50284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Números : int &amp; float…"/>
          <p:cNvSpPr txBox="1"/>
          <p:nvPr/>
        </p:nvSpPr>
        <p:spPr>
          <a:xfrm>
            <a:off x="1678317" y="3725575"/>
            <a:ext cx="7340397" cy="3956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Números : int &amp; float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Cadenas : str(), ‘’, ””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booleanos: True &amp; False.</a:t>
            </a:r>
          </a:p>
        </p:txBody>
      </p:sp>
      <p:pic>
        <p:nvPicPr>
          <p:cNvPr id="265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96478" y="4317486"/>
            <a:ext cx="14077534" cy="7918613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3."/>
          <p:cNvSpPr txBox="1"/>
          <p:nvPr/>
        </p:nvSpPr>
        <p:spPr>
          <a:xfrm>
            <a:off x="1603081" y="792774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3.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3.2 Cadenas - String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3.2 Cadenas - Strings</a:t>
            </a:r>
          </a:p>
        </p:txBody>
      </p:sp>
      <p:sp>
        <p:nvSpPr>
          <p:cNvPr id="269" name="Definición…"/>
          <p:cNvSpPr txBox="1"/>
          <p:nvPr/>
        </p:nvSpPr>
        <p:spPr>
          <a:xfrm>
            <a:off x="612969" y="2416799"/>
            <a:ext cx="23158062" cy="10661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/>
            </a:pPr>
            <a:r>
              <a:t>Definición</a:t>
            </a:r>
          </a:p>
          <a:p>
            <a:pPr/>
            <a:r>
              <a:t>Cadenas o strings que son un tipo inmutable, las cuales almacenas secuencias de caracteres.</a:t>
            </a:r>
          </a:p>
          <a:p>
            <a:pPr>
              <a:defRPr b="1"/>
            </a:pPr>
            <a:r>
              <a:t>Asignación</a:t>
            </a:r>
          </a:p>
          <a:p>
            <a:pPr/>
            <a:r>
              <a:t>Para su creación es necesario escribirlo en comillas dobles o simples. </a:t>
            </a:r>
          </a:p>
          <a:p>
            <a:pPr/>
            <a:r>
              <a:rPr b="1"/>
              <a:t>Characteristics</a:t>
            </a:r>
            <a:r>
              <a:t> </a:t>
            </a:r>
          </a:p>
          <a:p>
            <a:pPr/>
            <a:r>
              <a:t>Su limite es la memoria de tu computadora.</a:t>
            </a:r>
          </a:p>
          <a:p>
            <a:pPr/>
            <a:r>
              <a:t>Una cadena puede estar vacía abc= ´´</a:t>
            </a:r>
          </a:p>
          <a:p>
            <a:pPr/>
            <a:r>
              <a:t>“\” puede ser usada para dar el seguimiento a una linea.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3.2 Cadenas - String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3.2 Cadenas - Strings</a:t>
            </a:r>
          </a:p>
        </p:txBody>
      </p:sp>
      <p:sp>
        <p:nvSpPr>
          <p:cNvPr id="272" name="Metodos"/>
          <p:cNvSpPr txBox="1"/>
          <p:nvPr/>
        </p:nvSpPr>
        <p:spPr>
          <a:xfrm>
            <a:off x="10159762" y="2266873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Metodos</a:t>
            </a:r>
          </a:p>
        </p:txBody>
      </p:sp>
      <p:sp>
        <p:nvSpPr>
          <p:cNvPr id="273" name="capitalize()…"/>
          <p:cNvSpPr txBox="1"/>
          <p:nvPr/>
        </p:nvSpPr>
        <p:spPr>
          <a:xfrm>
            <a:off x="12690531" y="3917797"/>
            <a:ext cx="4525779" cy="7613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capitalize()</a:t>
            </a:r>
            <a:endParaRPr b="1" sz="1800">
              <a:latin typeface="PT Sans"/>
              <a:ea typeface="PT Sans"/>
              <a:cs typeface="PT Sans"/>
              <a:sym typeface="PT Sans"/>
            </a:endParaRP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lower()</a:t>
            </a:r>
            <a:endParaRPr b="1" sz="1800">
              <a:latin typeface="PT Sans"/>
              <a:ea typeface="PT Sans"/>
              <a:cs typeface="PT Sans"/>
              <a:sym typeface="PT Sans"/>
            </a:endParaRP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upper()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split()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len()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strip()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replace(““, “”)</a:t>
            </a:r>
          </a:p>
        </p:txBody>
      </p:sp>
      <p:sp>
        <p:nvSpPr>
          <p:cNvPr id="274" name="strings"/>
          <p:cNvSpPr txBox="1"/>
          <p:nvPr/>
        </p:nvSpPr>
        <p:spPr>
          <a:xfrm>
            <a:off x="5452762" y="6572179"/>
            <a:ext cx="4006720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strings</a:t>
            </a:r>
          </a:p>
        </p:txBody>
      </p:sp>
      <p:sp>
        <p:nvSpPr>
          <p:cNvPr id="275" name="Double Arrow"/>
          <p:cNvSpPr/>
          <p:nvPr/>
        </p:nvSpPr>
        <p:spPr>
          <a:xfrm>
            <a:off x="8102825" y="6914343"/>
            <a:ext cx="3832862" cy="560639"/>
          </a:xfrm>
          <a:prstGeom prst="leftRightArrow">
            <a:avLst>
              <a:gd name="adj1" fmla="val 32000"/>
              <a:gd name="adj2" fmla="val 99672"/>
            </a:avLst>
          </a:prstGeom>
          <a:gradFill>
            <a:gsLst>
              <a:gs pos="0">
                <a:schemeClr val="accent1">
                  <a:hueOff val="-15665233"/>
                  <a:satOff val="-9367"/>
                  <a:lumOff val="13315"/>
                </a:schemeClr>
              </a:gs>
              <a:gs pos="100000">
                <a:schemeClr val="accent1">
                  <a:hueOff val="-446844"/>
                  <a:satOff val="-6226"/>
                  <a:lumOff val="18873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>
              <a:spcBef>
                <a:spcPts val="0"/>
              </a:spcBef>
              <a:defRPr sz="3200"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3.2 Cadenas - String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3.2 Cadenas - Strings</a:t>
            </a:r>
          </a:p>
        </p:txBody>
      </p:sp>
      <p:sp>
        <p:nvSpPr>
          <p:cNvPr id="278" name="Caso practico y Concatenation"/>
          <p:cNvSpPr txBox="1"/>
          <p:nvPr/>
        </p:nvSpPr>
        <p:spPr>
          <a:xfrm>
            <a:off x="612969" y="3895328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Caso practico y Concatenation</a:t>
            </a:r>
          </a:p>
        </p:txBody>
      </p:sp>
      <p:sp>
        <p:nvSpPr>
          <p:cNvPr id="279" name="Metodos"/>
          <p:cNvSpPr txBox="1"/>
          <p:nvPr/>
        </p:nvSpPr>
        <p:spPr>
          <a:xfrm>
            <a:off x="612969" y="7942044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Metodos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3.2 Número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3.2 Números</a:t>
            </a:r>
          </a:p>
        </p:txBody>
      </p:sp>
      <p:sp>
        <p:nvSpPr>
          <p:cNvPr id="282" name="Definición…"/>
          <p:cNvSpPr txBox="1"/>
          <p:nvPr/>
        </p:nvSpPr>
        <p:spPr>
          <a:xfrm>
            <a:off x="612969" y="3017040"/>
            <a:ext cx="23158062" cy="4820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Es un tipo de datos que permite representar números enteros, es decir positivos y negativos , no decimales.</a:t>
            </a:r>
          </a:p>
          <a:p>
            <a:pPr>
              <a:defRPr b="1" sz="4500"/>
            </a:pPr>
            <a:r>
              <a:t>Asignación</a:t>
            </a:r>
          </a:p>
          <a:p>
            <a:pPr>
              <a:defRPr sz="4500"/>
            </a:pPr>
            <a:r>
              <a:t>Para su creación solo es necesario el número natural.  </a:t>
            </a:r>
          </a:p>
        </p:txBody>
      </p:sp>
      <p:sp>
        <p:nvSpPr>
          <p:cNvPr id="283" name="float"/>
          <p:cNvSpPr txBox="1"/>
          <p:nvPr/>
        </p:nvSpPr>
        <p:spPr>
          <a:xfrm>
            <a:off x="616211" y="7518214"/>
            <a:ext cx="2295907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float</a:t>
            </a:r>
          </a:p>
        </p:txBody>
      </p:sp>
      <p:sp>
        <p:nvSpPr>
          <p:cNvPr id="284" name="int"/>
          <p:cNvSpPr txBox="1"/>
          <p:nvPr/>
        </p:nvSpPr>
        <p:spPr>
          <a:xfrm>
            <a:off x="739339" y="1554343"/>
            <a:ext cx="1376325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int</a:t>
            </a:r>
          </a:p>
        </p:txBody>
      </p:sp>
      <p:sp>
        <p:nvSpPr>
          <p:cNvPr id="285" name="Definición…"/>
          <p:cNvSpPr txBox="1"/>
          <p:nvPr/>
        </p:nvSpPr>
        <p:spPr>
          <a:xfrm>
            <a:off x="612969" y="9067952"/>
            <a:ext cx="23158062" cy="4058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Representar un número positivo o negativo con decimales, es decir, números reales</a:t>
            </a:r>
          </a:p>
          <a:p>
            <a:pPr>
              <a:defRPr b="1" sz="4500"/>
            </a:pPr>
            <a:r>
              <a:t>Asignación</a:t>
            </a:r>
          </a:p>
          <a:p>
            <a:pPr>
              <a:defRPr sz="4500"/>
            </a:pPr>
            <a:r>
              <a:t>Para su creación solo es necesario el número natural.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3.3 Booleano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3.3 Booleano</a:t>
            </a:r>
          </a:p>
        </p:txBody>
      </p:sp>
      <p:sp>
        <p:nvSpPr>
          <p:cNvPr id="288" name="Definición…"/>
          <p:cNvSpPr txBox="1"/>
          <p:nvPr/>
        </p:nvSpPr>
        <p:spPr>
          <a:xfrm>
            <a:off x="612969" y="2866894"/>
            <a:ext cx="23158062" cy="10459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Tipo de dato que permite almacenar dos valores True o False.</a:t>
            </a:r>
          </a:p>
          <a:p>
            <a:pPr>
              <a:defRPr b="1" sz="4500"/>
            </a:pPr>
            <a:r>
              <a:t>Asignación</a:t>
            </a:r>
          </a:p>
          <a:p>
            <a:pPr>
              <a:defRPr sz="4500"/>
            </a:pPr>
            <a:r>
              <a:t>Para su creación variable mas True o False </a:t>
            </a:r>
          </a:p>
          <a:p>
            <a:pPr>
              <a:defRPr sz="4500"/>
            </a:pPr>
            <a:r>
              <a:t>example1 = True</a:t>
            </a:r>
          </a:p>
          <a:p>
            <a:pPr>
              <a:defRPr sz="4500"/>
            </a:pPr>
            <a:r>
              <a:t>example2 = False. </a:t>
            </a:r>
          </a:p>
          <a:p>
            <a:pPr>
              <a:defRPr b="1" sz="4500"/>
            </a:pPr>
            <a:r>
              <a:t>Características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Evalua expresiones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Uso de if or elif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4.COLECCIÓN DE DATOS"/>
          <p:cNvSpPr txBox="1"/>
          <p:nvPr>
            <p:ph type="title"/>
          </p:nvPr>
        </p:nvSpPr>
        <p:spPr>
          <a:xfrm>
            <a:off x="1284271" y="89791"/>
            <a:ext cx="21815458" cy="1536980"/>
          </a:xfrm>
          <a:prstGeom prst="rect">
            <a:avLst/>
          </a:prstGeom>
        </p:spPr>
        <p:txBody>
          <a:bodyPr anchor="ctr"/>
          <a:lstStyle/>
          <a:p>
            <a:pPr lvl="1" indent="333756" defTabSz="1779987">
              <a:lnSpc>
                <a:spcPct val="90000"/>
              </a:lnSpc>
              <a:defRPr spc="-254" sz="846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pPr>
            <a:r>
              <a:t>4.COLECCIÓN DE DATOS</a:t>
            </a:r>
          </a:p>
        </p:txBody>
      </p:sp>
      <p:sp>
        <p:nvSpPr>
          <p:cNvPr id="291" name="4.1 Listas…"/>
          <p:cNvSpPr txBox="1"/>
          <p:nvPr>
            <p:ph type="body" idx="21"/>
          </p:nvPr>
        </p:nvSpPr>
        <p:spPr>
          <a:xfrm>
            <a:off x="1220088" y="1815397"/>
            <a:ext cx="21513170" cy="11125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just">
              <a:lnSpc>
                <a:spcPct val="120000"/>
              </a:lnSpc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4.1 Listas</a:t>
            </a:r>
          </a:p>
          <a:p>
            <a:pPr algn="just">
              <a:lnSpc>
                <a:spcPct val="120000"/>
              </a:lnSpc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4.2 Tupla</a:t>
            </a:r>
          </a:p>
          <a:p>
            <a:pPr algn="just">
              <a:lnSpc>
                <a:spcPct val="120000"/>
              </a:lnSpc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4.3 Diccionarios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ALGORITM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ALGORITMOS</a:t>
            </a:r>
          </a:p>
        </p:txBody>
      </p:sp>
      <p:sp>
        <p:nvSpPr>
          <p:cNvPr id="181" name="Presentacion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Presentaciones </a:t>
            </a:r>
          </a:p>
        </p:txBody>
      </p:sp>
      <p:sp>
        <p:nvSpPr>
          <p:cNvPr id="182" name="Lenguaje Natural…"/>
          <p:cNvSpPr txBox="1"/>
          <p:nvPr>
            <p:ph type="body" idx="1"/>
          </p:nvPr>
        </p:nvSpPr>
        <p:spPr>
          <a:xfrm>
            <a:off x="1270000" y="4271367"/>
            <a:ext cx="21844000" cy="8432801"/>
          </a:xfrm>
          <a:prstGeom prst="rect">
            <a:avLst/>
          </a:prstGeom>
        </p:spPr>
        <p:txBody>
          <a:bodyPr/>
          <a:lstStyle/>
          <a:p>
            <a:pPr/>
            <a:r>
              <a:t>Lenguaje Natural</a:t>
            </a:r>
          </a:p>
          <a:p>
            <a:pPr/>
            <a:r>
              <a:t>Pseudocódigo </a:t>
            </a:r>
          </a:p>
          <a:p>
            <a:pPr/>
            <a:r>
              <a:t>Diagramas de flujo o Workflow</a:t>
            </a:r>
          </a:p>
        </p:txBody>
      </p:sp>
      <p:pic>
        <p:nvPicPr>
          <p:cNvPr id="18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2136" y="8276601"/>
            <a:ext cx="4301393" cy="43013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926878" y="8134400"/>
            <a:ext cx="6875336" cy="4585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138653" y="8302007"/>
            <a:ext cx="2731925" cy="48758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4.1 Listas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4.1 Listas</a:t>
            </a:r>
          </a:p>
        </p:txBody>
      </p:sp>
      <p:sp>
        <p:nvSpPr>
          <p:cNvPr id="294" name="Definición…"/>
          <p:cNvSpPr txBox="1"/>
          <p:nvPr/>
        </p:nvSpPr>
        <p:spPr>
          <a:xfrm>
            <a:off x="612969" y="1884711"/>
            <a:ext cx="23158062" cy="11221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Son un tipo de dato que permite almacenar datos de cualquier tipo. Son mutables y dinámicas. Están separadas por comas.</a:t>
            </a:r>
          </a:p>
          <a:p>
            <a:pPr>
              <a:defRPr b="1" sz="4500"/>
            </a:pPr>
            <a:r>
              <a:t>Asignación</a:t>
            </a:r>
          </a:p>
          <a:p>
            <a:pPr>
              <a:defRPr sz="4500"/>
            </a:pPr>
            <a:r>
              <a:t>Para su creación </a:t>
            </a:r>
            <a:r>
              <a:rPr b="1"/>
              <a:t>example_list = [] </a:t>
            </a:r>
            <a:endParaRPr b="1"/>
          </a:p>
          <a:p>
            <a:pPr>
              <a:defRPr sz="4500"/>
            </a:pPr>
            <a:r>
              <a:rPr b="1"/>
              <a:t>Características</a:t>
            </a:r>
            <a:endParaRPr b="1"/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Orden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Definidas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Pueden contener index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Mutables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Dinámicas</a:t>
            </a:r>
          </a:p>
        </p:txBody>
      </p:sp>
      <p:pic>
        <p:nvPicPr>
          <p:cNvPr id="295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11587" y="6768648"/>
            <a:ext cx="9029701" cy="5613401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0"/>
          <p:cNvSpPr txBox="1"/>
          <p:nvPr/>
        </p:nvSpPr>
        <p:spPr>
          <a:xfrm>
            <a:off x="17587900" y="9798675"/>
            <a:ext cx="529438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0</a:t>
            </a:r>
          </a:p>
        </p:txBody>
      </p:sp>
      <p:sp>
        <p:nvSpPr>
          <p:cNvPr id="297" name="1"/>
          <p:cNvSpPr txBox="1"/>
          <p:nvPr/>
        </p:nvSpPr>
        <p:spPr>
          <a:xfrm>
            <a:off x="18661535" y="9798675"/>
            <a:ext cx="357531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298" name="2"/>
          <p:cNvSpPr txBox="1"/>
          <p:nvPr/>
        </p:nvSpPr>
        <p:spPr>
          <a:xfrm>
            <a:off x="19563261" y="9798675"/>
            <a:ext cx="452020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99" name="3"/>
          <p:cNvSpPr txBox="1"/>
          <p:nvPr/>
        </p:nvSpPr>
        <p:spPr>
          <a:xfrm>
            <a:off x="20572693" y="9798675"/>
            <a:ext cx="482499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</a:t>
            </a:r>
          </a:p>
        </p:txBody>
      </p:sp>
      <p:sp>
        <p:nvSpPr>
          <p:cNvPr id="300" name="4"/>
          <p:cNvSpPr txBox="1"/>
          <p:nvPr/>
        </p:nvSpPr>
        <p:spPr>
          <a:xfrm>
            <a:off x="21612603" y="9798675"/>
            <a:ext cx="490424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4.1 Listas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4.1 Listas</a:t>
            </a:r>
          </a:p>
        </p:txBody>
      </p:sp>
      <p:sp>
        <p:nvSpPr>
          <p:cNvPr id="303" name="Definición…"/>
          <p:cNvSpPr txBox="1"/>
          <p:nvPr/>
        </p:nvSpPr>
        <p:spPr>
          <a:xfrm>
            <a:off x="612969" y="1884711"/>
            <a:ext cx="23158062" cy="11221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Son un tipo de dato que permite almacenar datos de cualquier tipo. Son mutables y dinámicas. Están separadas por comas.</a:t>
            </a:r>
          </a:p>
          <a:p>
            <a:pPr>
              <a:defRPr b="1" sz="4500"/>
            </a:pPr>
            <a:r>
              <a:t>Asignación</a:t>
            </a:r>
          </a:p>
          <a:p>
            <a:pPr>
              <a:defRPr sz="4500"/>
            </a:pPr>
            <a:r>
              <a:t>Para su creación </a:t>
            </a:r>
            <a:r>
              <a:rPr b="1"/>
              <a:t>example_lista = [] </a:t>
            </a:r>
            <a:endParaRPr b="1"/>
          </a:p>
          <a:p>
            <a:pPr>
              <a:defRPr sz="4500"/>
            </a:pPr>
            <a:r>
              <a:rPr b="1"/>
              <a:t>Características</a:t>
            </a:r>
            <a:endParaRPr b="1"/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Orden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Definidas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Pueden contener index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Mutables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Dinámicas</a:t>
            </a:r>
          </a:p>
        </p:txBody>
      </p:sp>
      <p:pic>
        <p:nvPicPr>
          <p:cNvPr id="30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11587" y="6768648"/>
            <a:ext cx="9029701" cy="5613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4.1 Lista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4.1 Listas</a:t>
            </a:r>
          </a:p>
        </p:txBody>
      </p:sp>
      <p:sp>
        <p:nvSpPr>
          <p:cNvPr id="307" name="Metodos de Acceso y Modificación"/>
          <p:cNvSpPr txBox="1"/>
          <p:nvPr/>
        </p:nvSpPr>
        <p:spPr>
          <a:xfrm>
            <a:off x="1286295" y="2398044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Metodos de Acceso y Modificación</a:t>
            </a:r>
          </a:p>
        </p:txBody>
      </p:sp>
      <p:sp>
        <p:nvSpPr>
          <p:cNvPr id="308" name="append()…"/>
          <p:cNvSpPr txBox="1"/>
          <p:nvPr/>
        </p:nvSpPr>
        <p:spPr>
          <a:xfrm>
            <a:off x="12624271" y="5010304"/>
            <a:ext cx="4525779" cy="53787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append()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insert()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remove()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pop()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sort()</a:t>
            </a:r>
          </a:p>
        </p:txBody>
      </p:sp>
      <p:sp>
        <p:nvSpPr>
          <p:cNvPr id="309" name="is_list = []"/>
          <p:cNvSpPr txBox="1"/>
          <p:nvPr/>
        </p:nvSpPr>
        <p:spPr>
          <a:xfrm>
            <a:off x="3072076" y="6740510"/>
            <a:ext cx="4006720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is_list = []</a:t>
            </a:r>
          </a:p>
        </p:txBody>
      </p:sp>
      <p:sp>
        <p:nvSpPr>
          <p:cNvPr id="310" name="Double Arrow"/>
          <p:cNvSpPr/>
          <p:nvPr/>
        </p:nvSpPr>
        <p:spPr>
          <a:xfrm>
            <a:off x="6636546" y="6914343"/>
            <a:ext cx="3832862" cy="560639"/>
          </a:xfrm>
          <a:prstGeom prst="leftRightArrow">
            <a:avLst>
              <a:gd name="adj1" fmla="val 32000"/>
              <a:gd name="adj2" fmla="val 99672"/>
            </a:avLst>
          </a:prstGeom>
          <a:gradFill>
            <a:gsLst>
              <a:gs pos="0">
                <a:schemeClr val="accent1">
                  <a:hueOff val="-15665233"/>
                  <a:satOff val="-9367"/>
                  <a:lumOff val="13315"/>
                </a:schemeClr>
              </a:gs>
              <a:gs pos="100000">
                <a:schemeClr val="accent1">
                  <a:hueOff val="-446844"/>
                  <a:satOff val="-6226"/>
                  <a:lumOff val="18873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>
              <a:spcBef>
                <a:spcPts val="0"/>
              </a:spcBef>
              <a:defRPr sz="3200"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4.1 Lista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4.1 Listas</a:t>
            </a:r>
          </a:p>
        </p:txBody>
      </p:sp>
      <p:sp>
        <p:nvSpPr>
          <p:cNvPr id="313" name="Metodos de Acceso y Modificación"/>
          <p:cNvSpPr txBox="1"/>
          <p:nvPr/>
        </p:nvSpPr>
        <p:spPr>
          <a:xfrm>
            <a:off x="1286295" y="2398044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Metodos de Acceso y Modificación</a:t>
            </a:r>
          </a:p>
        </p:txBody>
      </p:sp>
      <p:sp>
        <p:nvSpPr>
          <p:cNvPr id="314" name="append()…"/>
          <p:cNvSpPr txBox="1"/>
          <p:nvPr/>
        </p:nvSpPr>
        <p:spPr>
          <a:xfrm>
            <a:off x="12624271" y="5010304"/>
            <a:ext cx="4525779" cy="53787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append()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insert()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remove()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pop()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sort()</a:t>
            </a:r>
          </a:p>
        </p:txBody>
      </p:sp>
      <p:sp>
        <p:nvSpPr>
          <p:cNvPr id="315" name="is_list = []"/>
          <p:cNvSpPr txBox="1"/>
          <p:nvPr/>
        </p:nvSpPr>
        <p:spPr>
          <a:xfrm>
            <a:off x="3072076" y="6740510"/>
            <a:ext cx="4006720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is_list = []</a:t>
            </a:r>
          </a:p>
        </p:txBody>
      </p:sp>
      <p:sp>
        <p:nvSpPr>
          <p:cNvPr id="316" name="Double Arrow"/>
          <p:cNvSpPr/>
          <p:nvPr/>
        </p:nvSpPr>
        <p:spPr>
          <a:xfrm>
            <a:off x="6636546" y="6914343"/>
            <a:ext cx="3832862" cy="560639"/>
          </a:xfrm>
          <a:prstGeom prst="leftRightArrow">
            <a:avLst>
              <a:gd name="adj1" fmla="val 32000"/>
              <a:gd name="adj2" fmla="val 99672"/>
            </a:avLst>
          </a:prstGeom>
          <a:gradFill>
            <a:gsLst>
              <a:gs pos="0">
                <a:schemeClr val="accent1">
                  <a:hueOff val="-15665233"/>
                  <a:satOff val="-9367"/>
                  <a:lumOff val="13315"/>
                </a:schemeClr>
              </a:gs>
              <a:gs pos="100000">
                <a:schemeClr val="accent1">
                  <a:hueOff val="-446844"/>
                  <a:satOff val="-6226"/>
                  <a:lumOff val="18873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>
              <a:spcBef>
                <a:spcPts val="0"/>
              </a:spcBef>
              <a:defRPr sz="3200"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4.2 Tuplas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4.2 Tuplas</a:t>
            </a:r>
          </a:p>
        </p:txBody>
      </p:sp>
      <p:sp>
        <p:nvSpPr>
          <p:cNvPr id="319" name="Definición…"/>
          <p:cNvSpPr txBox="1"/>
          <p:nvPr/>
        </p:nvSpPr>
        <p:spPr>
          <a:xfrm>
            <a:off x="612969" y="2418111"/>
            <a:ext cx="23158062" cy="10154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Son un tipo o estructura de datos que permite almacenar datos de una manera muy parecida a las listas, pero estas son inmutables</a:t>
            </a:r>
          </a:p>
          <a:p>
            <a:pPr>
              <a:defRPr b="1" sz="4500"/>
            </a:pPr>
            <a:r>
              <a:t>Asignación</a:t>
            </a:r>
          </a:p>
          <a:p>
            <a:pPr>
              <a:defRPr sz="4500"/>
            </a:pPr>
            <a:r>
              <a:t>Para su creación </a:t>
            </a:r>
            <a:r>
              <a:rPr b="1"/>
              <a:t>example_tuple = (1,2,3) </a:t>
            </a:r>
            <a:endParaRPr b="1"/>
          </a:p>
          <a:p>
            <a:pPr>
              <a:defRPr sz="4500"/>
            </a:pPr>
            <a:r>
              <a:rPr b="1"/>
              <a:t>Características</a:t>
            </a:r>
            <a:endParaRPr b="1"/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Definidas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Rápidas para el uso asignado.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una lista puede convertirse a dupla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Puede ser iterada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4.1 Tupla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4.1 Tuplas</a:t>
            </a:r>
          </a:p>
        </p:txBody>
      </p:sp>
      <p:sp>
        <p:nvSpPr>
          <p:cNvPr id="322" name="Metodos"/>
          <p:cNvSpPr txBox="1"/>
          <p:nvPr/>
        </p:nvSpPr>
        <p:spPr>
          <a:xfrm>
            <a:off x="1286295" y="2398044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Metodos</a:t>
            </a:r>
          </a:p>
        </p:txBody>
      </p:sp>
      <p:sp>
        <p:nvSpPr>
          <p:cNvPr id="323" name="count()…"/>
          <p:cNvSpPr txBox="1"/>
          <p:nvPr/>
        </p:nvSpPr>
        <p:spPr>
          <a:xfrm>
            <a:off x="12624271" y="6686704"/>
            <a:ext cx="4525779" cy="2025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count()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index()</a:t>
            </a:r>
          </a:p>
        </p:txBody>
      </p:sp>
      <p:sp>
        <p:nvSpPr>
          <p:cNvPr id="324" name="is_tuple = ()"/>
          <p:cNvSpPr txBox="1"/>
          <p:nvPr/>
        </p:nvSpPr>
        <p:spPr>
          <a:xfrm>
            <a:off x="3072076" y="6740510"/>
            <a:ext cx="4006720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is_tuple = ()</a:t>
            </a:r>
          </a:p>
        </p:txBody>
      </p:sp>
      <p:sp>
        <p:nvSpPr>
          <p:cNvPr id="325" name="Double Arrow"/>
          <p:cNvSpPr/>
          <p:nvPr/>
        </p:nvSpPr>
        <p:spPr>
          <a:xfrm>
            <a:off x="6636546" y="6914343"/>
            <a:ext cx="3832862" cy="560639"/>
          </a:xfrm>
          <a:prstGeom prst="leftRightArrow">
            <a:avLst>
              <a:gd name="adj1" fmla="val 32000"/>
              <a:gd name="adj2" fmla="val 99672"/>
            </a:avLst>
          </a:prstGeom>
          <a:gradFill>
            <a:gsLst>
              <a:gs pos="0">
                <a:schemeClr val="accent1">
                  <a:hueOff val="-15665233"/>
                  <a:satOff val="-9367"/>
                  <a:lumOff val="13315"/>
                </a:schemeClr>
              </a:gs>
              <a:gs pos="100000">
                <a:schemeClr val="accent1">
                  <a:hueOff val="-446844"/>
                  <a:satOff val="-6226"/>
                  <a:lumOff val="18873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>
              <a:spcBef>
                <a:spcPts val="0"/>
              </a:spcBef>
              <a:defRPr sz="3200"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4.2 Tupla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4.2 Tuplas</a:t>
            </a:r>
          </a:p>
        </p:txBody>
      </p:sp>
      <p:sp>
        <p:nvSpPr>
          <p:cNvPr id="328" name="Caso practico y Concatenation"/>
          <p:cNvSpPr txBox="1"/>
          <p:nvPr/>
        </p:nvSpPr>
        <p:spPr>
          <a:xfrm>
            <a:off x="612969" y="3895328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Caso practico y Concatenation</a:t>
            </a:r>
          </a:p>
        </p:txBody>
      </p:sp>
      <p:sp>
        <p:nvSpPr>
          <p:cNvPr id="329" name="Metodos"/>
          <p:cNvSpPr txBox="1"/>
          <p:nvPr/>
        </p:nvSpPr>
        <p:spPr>
          <a:xfrm>
            <a:off x="612969" y="7942044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Metodos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4.2 Diccionario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4.2 Diccionario</a:t>
            </a:r>
          </a:p>
        </p:txBody>
      </p:sp>
      <p:sp>
        <p:nvSpPr>
          <p:cNvPr id="332" name="Definición…"/>
          <p:cNvSpPr txBox="1"/>
          <p:nvPr/>
        </p:nvSpPr>
        <p:spPr>
          <a:xfrm>
            <a:off x="612969" y="2799111"/>
            <a:ext cx="23158062" cy="9392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Es una colección de datos, donde tiene keys y values</a:t>
            </a:r>
          </a:p>
          <a:p>
            <a:pPr>
              <a:defRPr b="1" sz="4500"/>
            </a:pPr>
            <a:r>
              <a:t>Asignación</a:t>
            </a:r>
          </a:p>
          <a:p>
            <a:pPr>
              <a:defRPr sz="4500"/>
            </a:pPr>
            <a:r>
              <a:t>Para su creación </a:t>
            </a:r>
            <a:r>
              <a:rPr b="1"/>
              <a:t>example_dic = {}</a:t>
            </a:r>
            <a:endParaRPr b="1"/>
          </a:p>
          <a:p>
            <a:pPr>
              <a:defRPr sz="4500"/>
            </a:pPr>
            <a:r>
              <a:rPr b="1"/>
              <a:t>Características</a:t>
            </a:r>
            <a:endParaRPr b="1"/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Dinámicos, ya que su tamaño puede crecer o decrecer.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Tienen un index, los cuales son accesibles a través de un key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Son anidados pueden tener contener otro diccionario</a:t>
            </a:r>
            <a:endParaRPr b="1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4.3 Diccionario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4.3 Diccionarios</a:t>
            </a:r>
          </a:p>
        </p:txBody>
      </p:sp>
      <p:sp>
        <p:nvSpPr>
          <p:cNvPr id="335" name="Caso practico y Concatenation"/>
          <p:cNvSpPr txBox="1"/>
          <p:nvPr/>
        </p:nvSpPr>
        <p:spPr>
          <a:xfrm>
            <a:off x="612969" y="3895328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Caso practico y Concatenation</a:t>
            </a:r>
          </a:p>
        </p:txBody>
      </p:sp>
      <p:sp>
        <p:nvSpPr>
          <p:cNvPr id="336" name="Metodos"/>
          <p:cNvSpPr txBox="1"/>
          <p:nvPr/>
        </p:nvSpPr>
        <p:spPr>
          <a:xfrm>
            <a:off x="612969" y="7942044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Metodos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4.3 DICCIONARIOS"/>
          <p:cNvSpPr txBox="1"/>
          <p:nvPr>
            <p:ph type="title"/>
          </p:nvPr>
        </p:nvSpPr>
        <p:spPr>
          <a:xfrm>
            <a:off x="1603081" y="792774"/>
            <a:ext cx="21177838" cy="1557438"/>
          </a:xfrm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4.3 DICCIONARIOS</a:t>
            </a:r>
          </a:p>
        </p:txBody>
      </p:sp>
      <p:sp>
        <p:nvSpPr>
          <p:cNvPr id="339" name="Metodos"/>
          <p:cNvSpPr txBox="1"/>
          <p:nvPr/>
        </p:nvSpPr>
        <p:spPr>
          <a:xfrm>
            <a:off x="1286295" y="2398044"/>
            <a:ext cx="23158062" cy="1500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825500">
              <a:lnSpc>
                <a:spcPct val="8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Metodos</a:t>
            </a:r>
          </a:p>
        </p:txBody>
      </p:sp>
      <p:sp>
        <p:nvSpPr>
          <p:cNvPr id="340" name="get()"/>
          <p:cNvSpPr txBox="1"/>
          <p:nvPr/>
        </p:nvSpPr>
        <p:spPr>
          <a:xfrm>
            <a:off x="12624271" y="7245504"/>
            <a:ext cx="4525779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558800" indent="-558800">
              <a:buClr>
                <a:srgbClr val="000000"/>
              </a:buClr>
              <a:buSzPct val="100000"/>
              <a:buChar char="•"/>
            </a:lvl1pPr>
          </a:lstStyle>
          <a:p>
            <a:pPr/>
            <a:r>
              <a:t>get()</a:t>
            </a:r>
          </a:p>
        </p:txBody>
      </p:sp>
      <p:sp>
        <p:nvSpPr>
          <p:cNvPr id="341" name="is_dict = []"/>
          <p:cNvSpPr txBox="1"/>
          <p:nvPr/>
        </p:nvSpPr>
        <p:spPr>
          <a:xfrm>
            <a:off x="3072076" y="6740510"/>
            <a:ext cx="4006720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is_dict = []</a:t>
            </a:r>
          </a:p>
        </p:txBody>
      </p:sp>
      <p:sp>
        <p:nvSpPr>
          <p:cNvPr id="342" name="Double Arrow"/>
          <p:cNvSpPr/>
          <p:nvPr/>
        </p:nvSpPr>
        <p:spPr>
          <a:xfrm>
            <a:off x="6636546" y="6914343"/>
            <a:ext cx="3832862" cy="560639"/>
          </a:xfrm>
          <a:prstGeom prst="leftRightArrow">
            <a:avLst>
              <a:gd name="adj1" fmla="val 32000"/>
              <a:gd name="adj2" fmla="val 99672"/>
            </a:avLst>
          </a:prstGeom>
          <a:gradFill>
            <a:gsLst>
              <a:gs pos="0">
                <a:schemeClr val="accent1">
                  <a:hueOff val="-15665233"/>
                  <a:satOff val="-9367"/>
                  <a:lumOff val="13315"/>
                </a:schemeClr>
              </a:gs>
              <a:gs pos="100000">
                <a:schemeClr val="accent1">
                  <a:hueOff val="-446844"/>
                  <a:satOff val="-6226"/>
                  <a:lumOff val="18873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>
              <a:spcBef>
                <a:spcPts val="0"/>
              </a:spcBef>
              <a:defRPr sz="3200"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WORKFLO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WORKFLOW</a:t>
            </a:r>
          </a:p>
        </p:txBody>
      </p:sp>
      <p:sp>
        <p:nvSpPr>
          <p:cNvPr id="188" name="Definición y Característica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Definición y Características </a:t>
            </a:r>
          </a:p>
        </p:txBody>
      </p:sp>
      <p:pic>
        <p:nvPicPr>
          <p:cNvPr id="189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08063" y="5984247"/>
            <a:ext cx="5234573" cy="6979431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Es un diagrama de flujo que explica los pasos de un programa de forma grafica…"/>
          <p:cNvSpPr txBox="1"/>
          <p:nvPr/>
        </p:nvSpPr>
        <p:spPr>
          <a:xfrm>
            <a:off x="1189260" y="3553971"/>
            <a:ext cx="22666414" cy="2025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Es un diagrama de flujo que explica los pasos de un programa de forma grafica</a:t>
            </a:r>
          </a:p>
          <a:p>
            <a:pPr/>
            <a:r>
              <a:t>Su objetivo es analizar los diferentes métodos del mismo.</a:t>
            </a:r>
          </a:p>
        </p:txBody>
      </p:sp>
      <p:pic>
        <p:nvPicPr>
          <p:cNvPr id="191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9302" y="5839545"/>
            <a:ext cx="11217505" cy="69794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5. OPERADORES Y EXPRESIONES"/>
          <p:cNvSpPr txBox="1"/>
          <p:nvPr>
            <p:ph type="title"/>
          </p:nvPr>
        </p:nvSpPr>
        <p:spPr>
          <a:xfrm>
            <a:off x="1284271" y="89791"/>
            <a:ext cx="21815458" cy="1536980"/>
          </a:xfrm>
          <a:prstGeom prst="rect">
            <a:avLst/>
          </a:prstGeom>
        </p:spPr>
        <p:txBody>
          <a:bodyPr anchor="ctr"/>
          <a:lstStyle/>
          <a:p>
            <a:pPr lvl="1" indent="333756" defTabSz="1779987">
              <a:lnSpc>
                <a:spcPct val="90000"/>
              </a:lnSpc>
              <a:defRPr spc="-254" sz="846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pPr>
            <a:r>
              <a:t>5. OPERADORES Y EXPRESIONES</a:t>
            </a:r>
          </a:p>
        </p:txBody>
      </p:sp>
      <p:sp>
        <p:nvSpPr>
          <p:cNvPr id="345" name="Operadores aritméticos…"/>
          <p:cNvSpPr txBox="1"/>
          <p:nvPr>
            <p:ph type="body" idx="21"/>
          </p:nvPr>
        </p:nvSpPr>
        <p:spPr>
          <a:xfrm>
            <a:off x="1220088" y="1863492"/>
            <a:ext cx="21513170" cy="11125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1555750" indent="-1555750" algn="just">
              <a:lnSpc>
                <a:spcPct val="12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Operadores aritméticos </a:t>
            </a:r>
          </a:p>
          <a:p>
            <a:pPr marL="1555750" indent="-1555750" algn="just">
              <a:lnSpc>
                <a:spcPct val="12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Orden de aplicación</a:t>
            </a:r>
          </a:p>
          <a:p>
            <a:pPr marL="1555750" indent="-1555750" algn="just">
              <a:lnSpc>
                <a:spcPct val="12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Operadores de comparación</a:t>
            </a:r>
          </a:p>
          <a:p>
            <a:pPr marL="1555750" indent="-1555750" algn="just">
              <a:lnSpc>
                <a:spcPct val="12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Operadores Lógicos</a:t>
            </a:r>
          </a:p>
          <a:p>
            <a:pPr algn="just">
              <a:lnSpc>
                <a:spcPct val="120000"/>
              </a:lnSpc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5. Operadores de Asignación</a:t>
            </a:r>
          </a:p>
          <a:p>
            <a:pPr algn="just">
              <a:lnSpc>
                <a:spcPct val="120000"/>
              </a:lnSpc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6. Tablas de Verdad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5.1 Operadores aritméticos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5.1 Operadores aritméticos</a:t>
            </a:r>
          </a:p>
        </p:txBody>
      </p:sp>
      <p:sp>
        <p:nvSpPr>
          <p:cNvPr id="348" name="Definición…"/>
          <p:cNvSpPr txBox="1"/>
          <p:nvPr/>
        </p:nvSpPr>
        <p:spPr>
          <a:xfrm>
            <a:off x="612969" y="1503711"/>
            <a:ext cx="23158062" cy="1198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Símbolos que permiten identificar, cuáles son los procesos y cuáles son sus resultados.</a:t>
            </a:r>
          </a:p>
          <a:p>
            <a:pPr>
              <a:defRPr b="1" sz="4500"/>
            </a:pPr>
            <a:r>
              <a:t>Suma +  x+y</a:t>
            </a:r>
          </a:p>
          <a:p>
            <a:pPr>
              <a:defRPr sz="4500"/>
            </a:pPr>
            <a:r>
              <a:t>Resta -  x-y</a:t>
            </a:r>
          </a:p>
          <a:p>
            <a:pPr>
              <a:defRPr sz="4500"/>
            </a:pPr>
            <a:r>
              <a:t>Multiplication * x*y</a:t>
            </a:r>
          </a:p>
          <a:p>
            <a:pPr>
              <a:defRPr sz="4500"/>
            </a:pPr>
            <a:r>
              <a:t>Division /  x/y</a:t>
            </a:r>
          </a:p>
          <a:p>
            <a:pPr>
              <a:defRPr sz="4500"/>
            </a:pPr>
            <a:r>
              <a:t>Cociente // x//y  10/3 = 3</a:t>
            </a:r>
          </a:p>
          <a:p>
            <a:pPr>
              <a:defRPr sz="4500"/>
            </a:pPr>
            <a:r>
              <a:t>Modulo %  x%y  </a:t>
            </a:r>
            <a:r>
              <a:rPr b="1"/>
              <a:t>10%3 = 1   10%2 =0  (8,6, 4,2 —divido entre 2 el restante es 0 ) (5,3,2 entre 2 el restante es diferente de 0 )</a:t>
            </a:r>
          </a:p>
          <a:p>
            <a:pPr>
              <a:defRPr sz="4500"/>
            </a:pPr>
            <a:r>
              <a:t>Exponente ** 10 **3 - 10x 10 x 10</a:t>
            </a:r>
            <a:endParaRPr b="1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5.2 ORDEN DE APLICACIÓN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5.2 ORDEN DE APLICACIÓN</a:t>
            </a:r>
          </a:p>
        </p:txBody>
      </p:sp>
      <p:sp>
        <p:nvSpPr>
          <p:cNvPr id="351" name="Definición…"/>
          <p:cNvSpPr txBox="1"/>
          <p:nvPr/>
        </p:nvSpPr>
        <p:spPr>
          <a:xfrm>
            <a:off x="612969" y="955656"/>
            <a:ext cx="23158062" cy="13079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Son las prioridades de aplicación , es decir cual se aplica primero</a:t>
            </a:r>
          </a:p>
          <a:p>
            <a:pPr/>
            <a:r>
              <a:t>El orden de prioridad sería el siguiente para los operadores aritméticos, siendo el primero el de mayor prioridad: </a:t>
            </a:r>
          </a:p>
          <a:p>
            <a:pPr>
              <a:defRPr sz="2200"/>
            </a:pPr>
            <a:r>
              <a:t>x= 0</a:t>
            </a:r>
          </a:p>
          <a:p>
            <a:pPr>
              <a:defRPr sz="2200"/>
            </a:pPr>
            <a:r>
              <a:t>y = 1</a:t>
            </a:r>
          </a:p>
          <a:p>
            <a:pPr>
              <a:defRPr sz="2200"/>
            </a:pPr>
            <a:r>
              <a:t>z = 10</a:t>
            </a:r>
          </a:p>
          <a:p>
            <a:pPr>
              <a:defRPr sz="2200"/>
            </a:pPr>
            <a:r>
              <a:t>q = 100</a:t>
            </a:r>
          </a:p>
          <a:p>
            <a:pPr>
              <a:defRPr sz="2200"/>
            </a:pPr>
            <a:r>
              <a:t> abc = </a:t>
            </a:r>
            <a:r>
              <a:rPr b="1"/>
              <a:t>(x + y) - (z*q)</a:t>
            </a:r>
            <a:endParaRPr b="1"/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() Paréntesis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** Exponente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-x Negación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*, /, //, % Multiplicación, División, Cociente, Módulo</a:t>
            </a:r>
          </a:p>
          <a:p>
            <a:pPr marL="558800" indent="-558800">
              <a:buClr>
                <a:srgbClr val="000000"/>
              </a:buClr>
              <a:buSzPct val="100000"/>
              <a:buChar char="•"/>
            </a:pPr>
            <a:r>
              <a:t>+, - Suma, Resta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5.2 Operadores de comparación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5.2 Operadores de comparación</a:t>
            </a:r>
          </a:p>
        </p:txBody>
      </p:sp>
      <p:sp>
        <p:nvSpPr>
          <p:cNvPr id="354" name="Definición…"/>
          <p:cNvSpPr txBox="1"/>
          <p:nvPr/>
        </p:nvSpPr>
        <p:spPr>
          <a:xfrm>
            <a:off x="612969" y="2816206"/>
            <a:ext cx="23158062" cy="9358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Son comparaciones de números, series y evaluaciones.  No devuelven un numero , si no un True or False</a:t>
            </a:r>
          </a:p>
          <a:p>
            <a:pPr>
              <a:defRPr sz="4500"/>
            </a:pPr>
            <a:r>
              <a:t>Igual == “dog”== “dog” 1==1 </a:t>
            </a:r>
          </a:p>
          <a:p>
            <a:pPr>
              <a:defRPr sz="4500"/>
            </a:pPr>
            <a:r>
              <a:t>Distinto !=  1!= 0 , 1!=1</a:t>
            </a:r>
          </a:p>
          <a:p>
            <a:pPr>
              <a:defRPr sz="4500"/>
            </a:pPr>
            <a:r>
              <a:t>Mayor &gt;  5 &gt; 1 - True , 1 &gt; 5 - False</a:t>
            </a:r>
          </a:p>
          <a:p>
            <a:pPr>
              <a:defRPr sz="4500"/>
            </a:pPr>
            <a:r>
              <a:t>menor &lt;   3&lt; 10 True, 10 &lt; 1 - False</a:t>
            </a:r>
          </a:p>
          <a:p>
            <a:pPr>
              <a:defRPr sz="4500"/>
            </a:pPr>
            <a:r>
              <a:t>Menor o igual &lt;=  5 &lt;=5 True, 5&lt;= 1 True, 5 &lt;= 10 False</a:t>
            </a:r>
          </a:p>
          <a:p>
            <a:pPr>
              <a:defRPr sz="4500"/>
            </a:pPr>
            <a:r>
              <a:t>Mayor o igual &gt;= 10&gt;= 1 False, 10&gt;= 10 True, 10 &gt;= 100 False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5.1 OPERADORES LÓGICOS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5.1 OPERADORES LÓGICOS</a:t>
            </a:r>
          </a:p>
        </p:txBody>
      </p:sp>
      <p:sp>
        <p:nvSpPr>
          <p:cNvPr id="357" name="Definición…"/>
          <p:cNvSpPr txBox="1"/>
          <p:nvPr/>
        </p:nvSpPr>
        <p:spPr>
          <a:xfrm>
            <a:off x="793369" y="2617584"/>
            <a:ext cx="23158061" cy="5125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Símbolos que permiten identificar trabajar con valores de tipo booleanos.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and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or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not</a:t>
            </a:r>
          </a:p>
        </p:txBody>
      </p:sp>
      <p:sp>
        <p:nvSpPr>
          <p:cNvPr id="358" name="print(True and True)# True…"/>
          <p:cNvSpPr txBox="1"/>
          <p:nvPr/>
        </p:nvSpPr>
        <p:spPr>
          <a:xfrm>
            <a:off x="14667058" y="7839089"/>
            <a:ext cx="7487413" cy="3143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rPr>
                <a:solidFill>
                  <a:srgbClr val="268BD2"/>
                </a:solidFill>
              </a:rPr>
              <a:t>print</a:t>
            </a:r>
            <a:r>
              <a:rPr>
                <a:solidFill>
                  <a:srgbClr val="93A1A1"/>
                </a:solidFill>
              </a:rPr>
              <a:t>(</a:t>
            </a:r>
            <a:r>
              <a:rPr>
                <a:solidFill>
                  <a:srgbClr val="268BD2"/>
                </a:solidFill>
              </a:rPr>
              <a:t>True </a:t>
            </a:r>
            <a:r>
              <a:rPr>
                <a:solidFill>
                  <a:srgbClr val="859900"/>
                </a:solidFill>
              </a:rPr>
              <a:t>and </a:t>
            </a:r>
            <a:r>
              <a:rPr>
                <a:solidFill>
                  <a:srgbClr val="268BD2"/>
                </a:solidFill>
              </a:rPr>
              <a:t>True</a:t>
            </a:r>
            <a:r>
              <a:rPr>
                <a:solidFill>
                  <a:srgbClr val="93A1A1"/>
                </a:solidFill>
              </a:rPr>
              <a:t>)</a:t>
            </a:r>
            <a:r>
              <a:t># True</a:t>
            </a:r>
          </a:p>
          <a:p>
            <a:pPr/>
            <a:r>
              <a:rPr>
                <a:solidFill>
                  <a:srgbClr val="268BD2"/>
                </a:solidFill>
              </a:rPr>
              <a:t>print</a:t>
            </a:r>
            <a:r>
              <a:rPr>
                <a:solidFill>
                  <a:srgbClr val="93A1A1"/>
                </a:solidFill>
              </a:rPr>
              <a:t>(</a:t>
            </a:r>
            <a:r>
              <a:rPr>
                <a:solidFill>
                  <a:srgbClr val="268BD2"/>
                </a:solidFill>
              </a:rPr>
              <a:t>True </a:t>
            </a:r>
            <a:r>
              <a:rPr>
                <a:solidFill>
                  <a:srgbClr val="859900"/>
                </a:solidFill>
              </a:rPr>
              <a:t>or </a:t>
            </a:r>
            <a:r>
              <a:rPr>
                <a:solidFill>
                  <a:srgbClr val="268BD2"/>
                </a:solidFill>
              </a:rPr>
              <a:t>True</a:t>
            </a:r>
            <a:r>
              <a:rPr>
                <a:solidFill>
                  <a:srgbClr val="93A1A1"/>
                </a:solidFill>
              </a:rPr>
              <a:t>)</a:t>
            </a:r>
            <a:r>
              <a:t># True</a:t>
            </a:r>
          </a:p>
          <a:p>
            <a:pPr/>
            <a:r>
              <a:rPr>
                <a:solidFill>
                  <a:srgbClr val="268BD2"/>
                </a:solidFill>
              </a:rPr>
              <a:t>print</a:t>
            </a:r>
            <a:r>
              <a:rPr>
                <a:solidFill>
                  <a:srgbClr val="93A1A1"/>
                </a:solidFill>
              </a:rPr>
              <a:t>(</a:t>
            </a:r>
            <a:r>
              <a:rPr>
                <a:solidFill>
                  <a:srgbClr val="859900"/>
                </a:solidFill>
              </a:rPr>
              <a:t>not </a:t>
            </a:r>
            <a:r>
              <a:rPr>
                <a:solidFill>
                  <a:srgbClr val="268BD2"/>
                </a:solidFill>
              </a:rPr>
              <a:t>True</a:t>
            </a:r>
            <a:r>
              <a:rPr>
                <a:solidFill>
                  <a:srgbClr val="93A1A1"/>
                </a:solidFill>
              </a:rPr>
              <a:t>) </a:t>
            </a:r>
            <a:r>
              <a:t># False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5.1 OPERADORES DE ASIGNACIÓN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1804370">
              <a:lnSpc>
                <a:spcPct val="90000"/>
              </a:lnSpc>
              <a:spcBef>
                <a:spcPts val="0"/>
              </a:spcBef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5.1 OPERADORES DE ASIGNACIÓN</a:t>
            </a:r>
          </a:p>
        </p:txBody>
      </p:sp>
      <p:sp>
        <p:nvSpPr>
          <p:cNvPr id="361" name="Definición…"/>
          <p:cNvSpPr txBox="1"/>
          <p:nvPr/>
        </p:nvSpPr>
        <p:spPr>
          <a:xfrm>
            <a:off x="612969" y="2864039"/>
            <a:ext cx="23158062" cy="6953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Símbolos que permiten realizar una operación y almacenar su resultado en una variable inicial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Igual =</a:t>
            </a:r>
          </a:p>
          <a:p>
            <a:pPr lvl="1" marL="10826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Asignación simple x = 5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Igual (+, -, *, /, //)</a:t>
            </a:r>
          </a:p>
          <a:p>
            <a:pPr lvl="1" marL="10826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Asignación compuesta x=+1</a:t>
            </a:r>
          </a:p>
        </p:txBody>
      </p:sp>
      <p:sp>
        <p:nvSpPr>
          <p:cNvPr id="362" name="x=5# Ejemplo de como incrementar…"/>
          <p:cNvSpPr txBox="1"/>
          <p:nvPr/>
        </p:nvSpPr>
        <p:spPr>
          <a:xfrm>
            <a:off x="15695294" y="6263523"/>
            <a:ext cx="7469115" cy="509930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/>
            <a:r>
              <a:rPr>
                <a:solidFill>
                  <a:srgbClr val="93A1A1"/>
                </a:solidFill>
              </a:rPr>
              <a:t>x</a:t>
            </a:r>
            <a:r>
              <a:rPr>
                <a:solidFill>
                  <a:srgbClr val="859900"/>
                </a:solidFill>
              </a:rPr>
              <a:t>=</a:t>
            </a:r>
            <a:r>
              <a:rPr>
                <a:solidFill>
                  <a:srgbClr val="2AA198"/>
                </a:solidFill>
              </a:rPr>
              <a:t>5</a:t>
            </a:r>
            <a:r>
              <a:t># Ejemplo de como incrementar</a:t>
            </a:r>
          </a:p>
          <a:p>
            <a:pPr algn="ctr"/>
            <a:r>
              <a:rPr>
                <a:solidFill>
                  <a:srgbClr val="93A1A1"/>
                </a:solidFill>
              </a:rPr>
              <a:t>x</a:t>
            </a:r>
            <a:r>
              <a:rPr>
                <a:solidFill>
                  <a:srgbClr val="859900"/>
                </a:solidFill>
              </a:rPr>
              <a:t>+=</a:t>
            </a:r>
            <a:r>
              <a:rPr>
                <a:solidFill>
                  <a:srgbClr val="2AA198"/>
                </a:solidFill>
              </a:rPr>
              <a:t>1</a:t>
            </a:r>
            <a:r>
              <a:t># en una unidad x</a:t>
            </a:r>
          </a:p>
          <a:p>
            <a:pPr algn="ctr"/>
            <a:r>
              <a:t>print</a:t>
            </a:r>
            <a:r>
              <a:rPr>
                <a:solidFill>
                  <a:srgbClr val="93A1A1"/>
                </a:solidFill>
              </a:rPr>
              <a:t>(x)</a:t>
            </a:r>
            <a:endParaRPr>
              <a:solidFill>
                <a:srgbClr val="5C5962"/>
              </a:solidFill>
            </a:endParaRPr>
          </a:p>
          <a:p>
            <a:pPr algn="ctr"/>
            <a:r>
              <a:t># 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6. Tablas de Verdad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just" defTabSz="825500">
              <a:lnSpc>
                <a:spcPct val="12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6. Tablas de Verdad</a:t>
            </a:r>
          </a:p>
        </p:txBody>
      </p:sp>
      <p:sp>
        <p:nvSpPr>
          <p:cNvPr id="365" name="Definición…"/>
          <p:cNvSpPr txBox="1"/>
          <p:nvPr/>
        </p:nvSpPr>
        <p:spPr>
          <a:xfrm>
            <a:off x="612969" y="2288170"/>
            <a:ext cx="23158062" cy="9849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Definición</a:t>
            </a:r>
          </a:p>
          <a:p>
            <a:pPr>
              <a:defRPr sz="4500"/>
            </a:pPr>
            <a:r>
              <a:t>Herramienta que nos ayudan a determinar cuáles son las condiciones necesarias para que sea verdadero o válido un enunciado propuesto</a:t>
            </a:r>
          </a:p>
          <a:p>
            <a:pPr>
              <a:defRPr sz="4500"/>
            </a:pPr>
            <a:r>
              <a:t>Cada sentencia se le conoce como proposición o enunciado, esta puede ser verdadera o falsa</a:t>
            </a:r>
          </a:p>
          <a:p>
            <a:pPr>
              <a:defRPr b="1" sz="4500"/>
            </a:pPr>
            <a:r>
              <a:t>Tipos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negación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conjunción</a:t>
            </a:r>
          </a:p>
          <a:p>
            <a:pPr marL="523875" indent="-523875">
              <a:buClr>
                <a:srgbClr val="000000"/>
              </a:buClr>
              <a:buSzPct val="100000"/>
              <a:buChar char="•"/>
              <a:defRPr sz="4500"/>
            </a:pPr>
            <a:r>
              <a:t>disyunción</a:t>
            </a:r>
          </a:p>
        </p:txBody>
      </p:sp>
      <p:pic>
        <p:nvPicPr>
          <p:cNvPr id="36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47804" y="6722191"/>
            <a:ext cx="9271001" cy="571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6. Tablas de Verdad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just" defTabSz="825500">
              <a:lnSpc>
                <a:spcPct val="12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6. Tablas de Verdad</a:t>
            </a:r>
          </a:p>
        </p:txBody>
      </p:sp>
      <p:sp>
        <p:nvSpPr>
          <p:cNvPr id="369" name="Negación…"/>
          <p:cNvSpPr txBox="1"/>
          <p:nvPr/>
        </p:nvSpPr>
        <p:spPr>
          <a:xfrm>
            <a:off x="997726" y="2881473"/>
            <a:ext cx="23158062" cy="2686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Negación</a:t>
            </a:r>
          </a:p>
          <a:p>
            <a:pPr>
              <a:defRPr sz="4500"/>
            </a:pPr>
            <a:r>
              <a:t>Continue dos actores, es siempre ya que siempre que una afirmación verdadera con una negación se vuelve falsa.</a:t>
            </a:r>
          </a:p>
        </p:txBody>
      </p:sp>
      <p:pic>
        <p:nvPicPr>
          <p:cNvPr id="37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8655" y="5782411"/>
            <a:ext cx="10376199" cy="66704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6. Tablas de Verdad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just" defTabSz="825500">
              <a:lnSpc>
                <a:spcPct val="12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6. Tablas de Verdad</a:t>
            </a:r>
          </a:p>
        </p:txBody>
      </p:sp>
      <p:sp>
        <p:nvSpPr>
          <p:cNvPr id="373" name="Conjunción…"/>
          <p:cNvSpPr txBox="1"/>
          <p:nvPr/>
        </p:nvSpPr>
        <p:spPr>
          <a:xfrm>
            <a:off x="997726" y="2881473"/>
            <a:ext cx="23158062" cy="2686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Conjunción</a:t>
            </a:r>
          </a:p>
          <a:p>
            <a:pPr>
              <a:defRPr sz="4500"/>
            </a:pPr>
            <a:r>
              <a:t>Es la unión de dos valores, funciona es que algo es verdad cuando ambas partes involucradas son verdaderas y cuando las partes son diferentes, el resultado es falso.</a:t>
            </a:r>
          </a:p>
        </p:txBody>
      </p:sp>
      <p:pic>
        <p:nvPicPr>
          <p:cNvPr id="37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2480" y="6017320"/>
            <a:ext cx="7468554" cy="65151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6. Tablas de Verdad"/>
          <p:cNvSpPr txBox="1"/>
          <p:nvPr/>
        </p:nvSpPr>
        <p:spPr>
          <a:xfrm>
            <a:off x="1603081" y="359922"/>
            <a:ext cx="21177838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just" defTabSz="825500">
              <a:lnSpc>
                <a:spcPct val="12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6. Tablas de Verdad</a:t>
            </a:r>
          </a:p>
        </p:txBody>
      </p:sp>
      <p:sp>
        <p:nvSpPr>
          <p:cNvPr id="377" name="Disyunción…"/>
          <p:cNvSpPr txBox="1"/>
          <p:nvPr/>
        </p:nvSpPr>
        <p:spPr>
          <a:xfrm>
            <a:off x="997726" y="3262473"/>
            <a:ext cx="23158062" cy="1924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Disyunción</a:t>
            </a:r>
          </a:p>
          <a:p>
            <a:pPr>
              <a:defRPr sz="4500"/>
            </a:pPr>
            <a:r>
              <a:t>Funciona que por lo menos un valor es verdadero , el resultado sera verdadero</a:t>
            </a:r>
          </a:p>
        </p:txBody>
      </p:sp>
      <p:graphicFrame>
        <p:nvGraphicFramePr>
          <p:cNvPr id="378" name="Table 1"/>
          <p:cNvGraphicFramePr/>
          <p:nvPr/>
        </p:nvGraphicFramePr>
        <p:xfrm>
          <a:off x="11658820" y="5817722"/>
          <a:ext cx="10912344" cy="8432801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3633214"/>
                <a:gridCol w="3633214"/>
                <a:gridCol w="3633214"/>
              </a:tblGrid>
              <a:tr h="168402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q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p v q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8402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8402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8402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8402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SEUDOCÓDIG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PSEUDOCÓDIGO</a:t>
            </a:r>
          </a:p>
        </p:txBody>
      </p:sp>
      <p:sp>
        <p:nvSpPr>
          <p:cNvPr id="194" name="Definición y Característica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Definición y Características </a:t>
            </a:r>
          </a:p>
        </p:txBody>
      </p:sp>
      <p:sp>
        <p:nvSpPr>
          <p:cNvPr id="195" name="Representación escrita de un algoritmo, es decir, muestra en texto los pasos a seguir para solucionar un problema.…"/>
          <p:cNvSpPr txBox="1"/>
          <p:nvPr>
            <p:ph type="body" idx="1"/>
          </p:nvPr>
        </p:nvSpPr>
        <p:spPr>
          <a:xfrm>
            <a:off x="1270000" y="4271367"/>
            <a:ext cx="21844000" cy="8432801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  <a:r>
              <a:t>Representación escrita de un algoritmo, es decir, muestra en texto los pasos a seguir para solucionar un problema.</a:t>
            </a:r>
          </a:p>
          <a:p>
            <a:pPr/>
            <a:r>
              <a:t>Debe ser palabras más cercanas al lenguaje de programación</a:t>
            </a:r>
          </a:p>
          <a:p>
            <a:pPr/>
            <a:r>
              <a:t>Es un puente entre nuestro lenguaje y el de la computadora.</a:t>
            </a:r>
          </a:p>
          <a:p>
            <a:pPr/>
            <a:r>
              <a:t>Es un borrador que nos ayuda a interpretar un problema de lado del programa.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6. Tablas de Verdad"/>
          <p:cNvSpPr txBox="1"/>
          <p:nvPr/>
        </p:nvSpPr>
        <p:spPr>
          <a:xfrm>
            <a:off x="911550" y="480188"/>
            <a:ext cx="21177837" cy="155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just" defTabSz="825500">
              <a:lnSpc>
                <a:spcPct val="120000"/>
              </a:lnSpc>
              <a:spcBef>
                <a:spcPts val="0"/>
              </a:spcBef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6. Tablas de Verdad</a:t>
            </a:r>
          </a:p>
        </p:txBody>
      </p:sp>
      <p:sp>
        <p:nvSpPr>
          <p:cNvPr id="381" name="Orden para resolver preposiciones…"/>
          <p:cNvSpPr txBox="1"/>
          <p:nvPr/>
        </p:nvSpPr>
        <p:spPr>
          <a:xfrm>
            <a:off x="967660" y="2630510"/>
            <a:ext cx="23158062" cy="7357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4500"/>
            </a:pPr>
            <a:r>
              <a:t>Orden para resolver preposiciones</a:t>
            </a:r>
          </a:p>
          <a:p>
            <a:pPr marL="833437" indent="-833437">
              <a:buSzPct val="100000"/>
              <a:buAutoNum type="arabicPeriod" startAt="1"/>
              <a:defRPr b="1" sz="4500"/>
            </a:pPr>
            <a:r>
              <a:t>() (aplicación ; agrupamiento)</a:t>
            </a:r>
          </a:p>
          <a:p>
            <a:pPr marL="833437" indent="-833437">
              <a:buSzPct val="100000"/>
              <a:buAutoNum type="arabicPeriod" startAt="1"/>
              <a:defRPr b="1" sz="4500"/>
            </a:pPr>
            <a:r>
              <a:t>¬, ~ (no) (negación)</a:t>
            </a:r>
          </a:p>
          <a:p>
            <a:pPr marL="833437" indent="-833437">
              <a:buSzPct val="100000"/>
              <a:buAutoNum type="arabicPeriod" startAt="1"/>
              <a:defRPr b="1" sz="4500"/>
            </a:pPr>
            <a:r>
              <a:t>v (o) Disyunción</a:t>
            </a:r>
          </a:p>
          <a:p>
            <a:pPr marL="851958" indent="-851958">
              <a:buSzPct val="100000"/>
              <a:buAutoNum type="arabicPeriod" startAt="1"/>
              <a:defRPr b="1" sz="4500"/>
            </a:pPr>
            <a:r>
              <a:rPr sz="4600"/>
              <a:t>∧</a:t>
            </a:r>
            <a:r>
              <a:t> (y) Conjunción</a:t>
            </a:r>
          </a:p>
          <a:p>
            <a:pPr marL="833437" indent="-833437">
              <a:buSzPct val="100000"/>
              <a:buAutoNum type="arabicPeriod" startAt="1"/>
              <a:defRPr b="1" sz="4500"/>
            </a:pPr>
            <a:r>
              <a:t>→(entonces)</a:t>
            </a:r>
          </a:p>
          <a:p>
            <a:pPr marL="833437" indent="-833437">
              <a:buSzPct val="100000"/>
              <a:buAutoNum type="arabicPeriod" startAt="1"/>
              <a:defRPr b="1" sz="4500"/>
            </a:pPr>
            <a:r>
              <a:t>⇔ (si y solo si) (p </a:t>
            </a:r>
            <a:r>
              <a:rPr sz="4600"/>
              <a:t>∧ q) ⇔ </a:t>
            </a:r>
            <a:r>
              <a:t>(p v</a:t>
            </a:r>
            <a:r>
              <a:rPr sz="4600"/>
              <a:t> q)  = verdadero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EJERCICIO TABLA DE VERDA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EJERCICIO TABLA DE VERDAD</a:t>
            </a:r>
          </a:p>
        </p:txBody>
      </p:sp>
      <p:sp>
        <p:nvSpPr>
          <p:cNvPr id="384" name="¬ ( p ∧ q)"/>
          <p:cNvSpPr txBox="1"/>
          <p:nvPr>
            <p:ph type="body" idx="21"/>
          </p:nvPr>
        </p:nvSpPr>
        <p:spPr>
          <a:xfrm>
            <a:off x="1270000" y="2404199"/>
            <a:ext cx="21844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833437" indent="-833437" algn="l" defTabSz="2438400">
              <a:spcBef>
                <a:spcPts val="2400"/>
              </a:spcBef>
              <a:buSzPct val="100000"/>
              <a:buAutoNum type="arabicPeriod" startAt="1"/>
              <a:defRPr b="1" sz="4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¬ ( p ∧ q)</a:t>
            </a:r>
          </a:p>
        </p:txBody>
      </p:sp>
      <p:sp>
        <p:nvSpPr>
          <p:cNvPr id="385" name="2 ^ 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 ^ n</a:t>
            </a:r>
          </a:p>
          <a:p>
            <a:pPr/>
            <a:r>
              <a:t>2 ^2 = 4</a:t>
            </a:r>
          </a:p>
          <a:p>
            <a:pPr/>
            <a:r>
              <a:t>3 ^2 = 6 ( p, q, z)</a:t>
            </a:r>
          </a:p>
        </p:txBody>
      </p:sp>
      <p:graphicFrame>
        <p:nvGraphicFramePr>
          <p:cNvPr id="386" name="Table 1"/>
          <p:cNvGraphicFramePr/>
          <p:nvPr/>
        </p:nvGraphicFramePr>
        <p:xfrm>
          <a:off x="12498089" y="3942817"/>
          <a:ext cx="10912344" cy="843280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2724910"/>
                <a:gridCol w="2724910"/>
                <a:gridCol w="2724910"/>
                <a:gridCol w="2724910"/>
              </a:tblGrid>
              <a:tr h="152589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500">
                          <a:solidFill>
                            <a:srgbClr val="191919"/>
                          </a:solidFill>
                          <a:sym typeface="Graphik Semibold"/>
                        </a:rPr>
                        <a:t>p</a:t>
                      </a:r>
                    </a:p>
                  </a:txBody>
                  <a:tcPr marL="139700" marR="139700" marT="139700" marB="1397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500">
                          <a:solidFill>
                            <a:srgbClr val="191919"/>
                          </a:solidFill>
                          <a:sym typeface="Graphik Semibold"/>
                        </a:rPr>
                        <a:t>q</a:t>
                      </a:r>
                    </a:p>
                  </a:txBody>
                  <a:tcPr marL="139700" marR="139700" marT="139700" marB="1397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lvl="1" defTabSz="914400">
                        <a:defRPr sz="4500">
                          <a:solidFill>
                            <a:srgbClr val="191919"/>
                          </a:solidFill>
                          <a:latin typeface="Graphik"/>
                          <a:ea typeface="Graphik"/>
                          <a:cs typeface="Graphik"/>
                        </a:defRPr>
                      </a:pPr>
                      <a:r>
                        <a:t>p  ∧ q</a:t>
                      </a:r>
                    </a:p>
                  </a:txBody>
                  <a:tcPr marL="139700" marR="139700" marT="139700" marB="1397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defTabSz="2438400">
                        <a:spcBef>
                          <a:spcPts val="2400"/>
                        </a:spcBef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191919"/>
                          </a:solidFill>
                          <a:latin typeface="Graphik"/>
                          <a:ea typeface="Graphik"/>
                          <a:cs typeface="Graphik"/>
                        </a:rPr>
                        <a:t>¬</a:t>
                      </a:r>
                    </a:p>
                  </a:txBody>
                  <a:tcPr marL="139700" marR="139700" marT="139700" marB="1397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</a:tr>
              <a:tr h="112872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EJERCICIO TABLA DE VERDA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EJERCICIO TABLA DE VERDAD</a:t>
            </a:r>
          </a:p>
        </p:txBody>
      </p:sp>
      <p:sp>
        <p:nvSpPr>
          <p:cNvPr id="389" name="¬ p  ^  ¬ q"/>
          <p:cNvSpPr txBox="1"/>
          <p:nvPr>
            <p:ph type="body" idx="21"/>
          </p:nvPr>
        </p:nvSpPr>
        <p:spPr>
          <a:xfrm>
            <a:off x="1270000" y="2404199"/>
            <a:ext cx="21844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833437" indent="-833437" algn="l" defTabSz="2438400">
              <a:spcBef>
                <a:spcPts val="2400"/>
              </a:spcBef>
              <a:buSzPct val="100000"/>
              <a:buAutoNum type="arabicPeriod" startAt="1"/>
              <a:defRPr b="1" sz="4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¬ p  ^  ¬ q</a:t>
            </a:r>
          </a:p>
        </p:txBody>
      </p:sp>
      <p:sp>
        <p:nvSpPr>
          <p:cNvPr id="390" name="2 ^ n…"/>
          <p:cNvSpPr txBox="1"/>
          <p:nvPr>
            <p:ph type="body" sz="quarter" idx="1"/>
          </p:nvPr>
        </p:nvSpPr>
        <p:spPr>
          <a:xfrm>
            <a:off x="1239933" y="3724761"/>
            <a:ext cx="7477074" cy="8432801"/>
          </a:xfrm>
          <a:prstGeom prst="rect">
            <a:avLst/>
          </a:prstGeom>
        </p:spPr>
        <p:txBody>
          <a:bodyPr/>
          <a:lstStyle/>
          <a:p>
            <a:pPr/>
            <a:r>
              <a:t>2 ^ n</a:t>
            </a:r>
          </a:p>
          <a:p>
            <a:pPr/>
            <a:r>
              <a:t>2 ^2 = 4</a:t>
            </a:r>
          </a:p>
        </p:txBody>
      </p:sp>
      <p:graphicFrame>
        <p:nvGraphicFramePr>
          <p:cNvPr id="391" name="Table 1"/>
          <p:cNvGraphicFramePr/>
          <p:nvPr/>
        </p:nvGraphicFramePr>
        <p:xfrm>
          <a:off x="11285102" y="3257323"/>
          <a:ext cx="12632893" cy="843280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1866311"/>
                <a:gridCol w="1999932"/>
                <a:gridCol w="2290732"/>
                <a:gridCol w="1955315"/>
                <a:gridCol w="3173549"/>
              </a:tblGrid>
              <a:tr h="152589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500">
                          <a:solidFill>
                            <a:srgbClr val="191919"/>
                          </a:solidFill>
                          <a:sym typeface="Graphik Semibold"/>
                        </a:rPr>
                        <a:t>p</a:t>
                      </a:r>
                    </a:p>
                  </a:txBody>
                  <a:tcPr marL="139700" marR="139700" marT="139700" marB="139700" anchor="ctr" anchorCtr="0" horzOverflow="overflow">
                    <a:lnL w="12700">
                      <a:solidFill>
                        <a:srgbClr val="DCE179"/>
                      </a:solidFill>
                      <a:miter lim="400000"/>
                    </a:lnL>
                    <a:lnT w="12700">
                      <a:solidFill>
                        <a:srgbClr val="DCE179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500">
                          <a:solidFill>
                            <a:srgbClr val="191919"/>
                          </a:solidFill>
                          <a:sym typeface="Graphik Semibold"/>
                        </a:rPr>
                        <a:t>q</a:t>
                      </a:r>
                    </a:p>
                  </a:txBody>
                  <a:tcPr marL="139700" marR="139700" marT="139700" marB="139700" anchor="ctr" anchorCtr="0" horzOverflow="overflow">
                    <a:lnT w="12700">
                      <a:solidFill>
                        <a:srgbClr val="DCE179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defTabSz="2438400">
                        <a:spcBef>
                          <a:spcPts val="2400"/>
                        </a:spcBef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latin typeface="Graphik"/>
                          <a:ea typeface="Graphik"/>
                          <a:cs typeface="Graphik"/>
                        </a:rPr>
                        <a:t>¬ p </a:t>
                      </a:r>
                    </a:p>
                  </a:txBody>
                  <a:tcPr marL="139700" marR="139700" marT="139700" marB="139700" anchor="ctr" anchorCtr="0" horzOverflow="overflow">
                    <a:lnT w="12700">
                      <a:solidFill>
                        <a:srgbClr val="DCE179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defTabSz="2438400">
                        <a:spcBef>
                          <a:spcPts val="2400"/>
                        </a:spcBef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191919"/>
                          </a:solidFill>
                          <a:latin typeface="Graphik"/>
                          <a:ea typeface="Graphik"/>
                          <a:cs typeface="Graphik"/>
                        </a:rPr>
                        <a:t>¬q</a:t>
                      </a:r>
                    </a:p>
                  </a:txBody>
                  <a:tcPr marL="139700" marR="139700" marT="139700" marB="139700" anchor="ctr" anchorCtr="0" horzOverflow="overflow">
                    <a:lnT w="12700">
                      <a:solidFill>
                        <a:srgbClr val="DCE179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2438400">
                        <a:spcBef>
                          <a:spcPts val="2400"/>
                        </a:spcBef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latin typeface="Graphik"/>
                          <a:ea typeface="Graphik"/>
                          <a:cs typeface="Graphik"/>
                        </a:rPr>
                        <a:t>¬ p  ^  ¬ q</a:t>
                      </a:r>
                    </a:p>
                  </a:txBody>
                  <a:tcPr marL="139700" marR="139700" marT="139700" marB="139700" anchor="ctr" anchorCtr="0" horzOverflow="overflow">
                    <a:lnR w="12700">
                      <a:solidFill>
                        <a:srgbClr val="DCE179"/>
                      </a:solidFill>
                      <a:miter lim="400000"/>
                    </a:lnR>
                    <a:lnT w="12700">
                      <a:solidFill>
                        <a:srgbClr val="DCE179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</a:tr>
              <a:tr h="112872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DCE179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DCE179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DCE179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DCE179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DCE179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DCE179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DCE179"/>
                      </a:solidFill>
                      <a:miter lim="400000"/>
                    </a:lnL>
                    <a:lnB w="12700">
                      <a:solidFill>
                        <a:srgbClr val="DCE17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DCE17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DCE17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DCE17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DCE179"/>
                      </a:solidFill>
                      <a:miter lim="400000"/>
                    </a:lnR>
                    <a:lnB w="12700">
                      <a:solidFill>
                        <a:srgbClr val="DCE179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EJERCICIO TABLA DE VERDA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EJERCICIO TABLA DE VERDAD</a:t>
            </a:r>
          </a:p>
        </p:txBody>
      </p:sp>
      <p:sp>
        <p:nvSpPr>
          <p:cNvPr id="394" name="p  ^  ¬ q"/>
          <p:cNvSpPr txBox="1"/>
          <p:nvPr>
            <p:ph type="body" idx="21"/>
          </p:nvPr>
        </p:nvSpPr>
        <p:spPr>
          <a:xfrm>
            <a:off x="1270000" y="2404199"/>
            <a:ext cx="21844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833437" indent="-833437" algn="l" defTabSz="2438400">
              <a:spcBef>
                <a:spcPts val="2400"/>
              </a:spcBef>
              <a:buSzPct val="100000"/>
              <a:buAutoNum type="arabicPeriod" startAt="1"/>
              <a:defRPr b="1" sz="4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p  ^  ¬ q</a:t>
            </a:r>
          </a:p>
        </p:txBody>
      </p:sp>
      <p:sp>
        <p:nvSpPr>
          <p:cNvPr id="395" name="2 ^ n…"/>
          <p:cNvSpPr txBox="1"/>
          <p:nvPr>
            <p:ph type="body" sz="quarter" idx="1"/>
          </p:nvPr>
        </p:nvSpPr>
        <p:spPr>
          <a:xfrm>
            <a:off x="1239933" y="3724761"/>
            <a:ext cx="7477074" cy="8432801"/>
          </a:xfrm>
          <a:prstGeom prst="rect">
            <a:avLst/>
          </a:prstGeom>
        </p:spPr>
        <p:txBody>
          <a:bodyPr/>
          <a:lstStyle/>
          <a:p>
            <a:pPr/>
            <a:r>
              <a:t>2 ^ n</a:t>
            </a:r>
          </a:p>
          <a:p>
            <a:pPr/>
            <a:r>
              <a:t>2 ^2 = 4</a:t>
            </a:r>
          </a:p>
        </p:txBody>
      </p:sp>
      <p:graphicFrame>
        <p:nvGraphicFramePr>
          <p:cNvPr id="396" name="Table 1"/>
          <p:cNvGraphicFramePr/>
          <p:nvPr/>
        </p:nvGraphicFramePr>
        <p:xfrm>
          <a:off x="10844427" y="3959138"/>
          <a:ext cx="12632893" cy="843280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2341594"/>
                <a:gridCol w="2482325"/>
                <a:gridCol w="2480181"/>
                <a:gridCol w="3981738"/>
              </a:tblGrid>
              <a:tr h="152589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500">
                          <a:solidFill>
                            <a:srgbClr val="191919"/>
                          </a:solidFill>
                          <a:sym typeface="Graphik Semibold"/>
                        </a:rPr>
                        <a:t>p</a:t>
                      </a:r>
                    </a:p>
                  </a:txBody>
                  <a:tcPr marL="139700" marR="139700" marT="139700" marB="1397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500">
                          <a:solidFill>
                            <a:srgbClr val="191919"/>
                          </a:solidFill>
                          <a:sym typeface="Graphik Semibold"/>
                        </a:rPr>
                        <a:t>q</a:t>
                      </a:r>
                    </a:p>
                  </a:txBody>
                  <a:tcPr marL="139700" marR="139700" marT="139700" marB="1397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defTabSz="2438400">
                        <a:spcBef>
                          <a:spcPts val="2400"/>
                        </a:spcBef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191919"/>
                          </a:solidFill>
                          <a:latin typeface="Graphik"/>
                          <a:ea typeface="Graphik"/>
                          <a:cs typeface="Graphik"/>
                        </a:rPr>
                        <a:t>¬q</a:t>
                      </a:r>
                    </a:p>
                  </a:txBody>
                  <a:tcPr marL="139700" marR="139700" marT="139700" marB="1397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2438400">
                        <a:spcBef>
                          <a:spcPts val="2400"/>
                        </a:spcBef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latin typeface="Graphik"/>
                          <a:ea typeface="Graphik"/>
                          <a:cs typeface="Graphik"/>
                        </a:rPr>
                        <a:t>p  ^  ¬ q</a:t>
                      </a:r>
                    </a:p>
                  </a:txBody>
                  <a:tcPr marL="139700" marR="139700" marT="139700" marB="1397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</a:tr>
              <a:tr h="112872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EJERCICIO TABLA DE VERDA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EJERCICIO TABLA DE VERDAD</a:t>
            </a:r>
          </a:p>
        </p:txBody>
      </p:sp>
      <p:sp>
        <p:nvSpPr>
          <p:cNvPr id="399" name="p  ^  ¬ q"/>
          <p:cNvSpPr txBox="1"/>
          <p:nvPr>
            <p:ph type="body" idx="21"/>
          </p:nvPr>
        </p:nvSpPr>
        <p:spPr>
          <a:xfrm>
            <a:off x="1270000" y="2404199"/>
            <a:ext cx="21844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833437" indent="-833437" algn="l" defTabSz="2438400">
              <a:spcBef>
                <a:spcPts val="2400"/>
              </a:spcBef>
              <a:buSzPct val="100000"/>
              <a:buAutoNum type="arabicPeriod" startAt="1"/>
              <a:defRPr b="1" sz="4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p  ^  ¬ q</a:t>
            </a:r>
          </a:p>
        </p:txBody>
      </p:sp>
      <p:sp>
        <p:nvSpPr>
          <p:cNvPr id="400" name="2 ^ n…"/>
          <p:cNvSpPr txBox="1"/>
          <p:nvPr>
            <p:ph type="body" sz="quarter" idx="1"/>
          </p:nvPr>
        </p:nvSpPr>
        <p:spPr>
          <a:xfrm>
            <a:off x="1239933" y="3724761"/>
            <a:ext cx="7477074" cy="8432801"/>
          </a:xfrm>
          <a:prstGeom prst="rect">
            <a:avLst/>
          </a:prstGeom>
        </p:spPr>
        <p:txBody>
          <a:bodyPr/>
          <a:lstStyle/>
          <a:p>
            <a:pPr/>
            <a:r>
              <a:t>2 ^ n</a:t>
            </a:r>
          </a:p>
          <a:p>
            <a:pPr/>
            <a:r>
              <a:t>2 ^2 = 4</a:t>
            </a:r>
          </a:p>
        </p:txBody>
      </p:sp>
      <p:graphicFrame>
        <p:nvGraphicFramePr>
          <p:cNvPr id="401" name="Table 1"/>
          <p:cNvGraphicFramePr/>
          <p:nvPr/>
        </p:nvGraphicFramePr>
        <p:xfrm>
          <a:off x="10844427" y="3942817"/>
          <a:ext cx="12632893" cy="843280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{33BA23B1-9221-436E-865A-0063620EA4FD}</a:tableStyleId>
              </a:tblPr>
              <a:tblGrid>
                <a:gridCol w="2341594"/>
                <a:gridCol w="2509243"/>
                <a:gridCol w="2453263"/>
                <a:gridCol w="3981738"/>
              </a:tblGrid>
              <a:tr h="152589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500">
                          <a:solidFill>
                            <a:srgbClr val="191919"/>
                          </a:solidFill>
                          <a:sym typeface="Graphik Semibold"/>
                        </a:rPr>
                        <a:t>p</a:t>
                      </a:r>
                    </a:p>
                  </a:txBody>
                  <a:tcPr marL="139700" marR="139700" marT="139700" marB="1397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4500">
                          <a:solidFill>
                            <a:srgbClr val="191919"/>
                          </a:solidFill>
                          <a:sym typeface="Graphik Semibold"/>
                        </a:rPr>
                        <a:t>q</a:t>
                      </a:r>
                    </a:p>
                  </a:txBody>
                  <a:tcPr marL="139700" marR="139700" marT="139700" marB="1397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defTabSz="2438400">
                        <a:spcBef>
                          <a:spcPts val="2400"/>
                        </a:spcBef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solidFill>
                            <a:srgbClr val="191919"/>
                          </a:solidFill>
                          <a:latin typeface="Graphik"/>
                          <a:ea typeface="Graphik"/>
                          <a:cs typeface="Graphik"/>
                        </a:rPr>
                        <a:t>¬q</a:t>
                      </a:r>
                    </a:p>
                  </a:txBody>
                  <a:tcPr marL="139700" marR="139700" marT="139700" marB="1397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2438400">
                        <a:spcBef>
                          <a:spcPts val="2400"/>
                        </a:spcBef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500">
                          <a:latin typeface="Graphik"/>
                          <a:ea typeface="Graphik"/>
                          <a:cs typeface="Graphik"/>
                        </a:rPr>
                        <a:t>p  ^  ¬ q</a:t>
                      </a:r>
                    </a:p>
                  </a:txBody>
                  <a:tcPr marL="139700" marR="139700" marT="139700" marB="1397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solidFill>
                      <a:srgbClr val="4886E7"/>
                    </a:solidFill>
                  </a:tcPr>
                </a:tc>
              </a:tr>
              <a:tr h="112872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92182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V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3100"/>
                        <a:t>F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6. EJERCICIOS DE STRING"/>
          <p:cNvSpPr txBox="1"/>
          <p:nvPr>
            <p:ph type="title"/>
          </p:nvPr>
        </p:nvSpPr>
        <p:spPr>
          <a:xfrm>
            <a:off x="1284271" y="89791"/>
            <a:ext cx="21815458" cy="1536980"/>
          </a:xfrm>
          <a:prstGeom prst="rect">
            <a:avLst/>
          </a:prstGeom>
        </p:spPr>
        <p:txBody>
          <a:bodyPr anchor="ctr"/>
          <a:lstStyle/>
          <a:p>
            <a:pPr lvl="1" indent="333756" defTabSz="1779987">
              <a:lnSpc>
                <a:spcPct val="90000"/>
              </a:lnSpc>
              <a:defRPr spc="-254" sz="846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pPr>
            <a:r>
              <a:t>6. EJERCICIOS DE STRING</a:t>
            </a:r>
          </a:p>
        </p:txBody>
      </p:sp>
      <p:sp>
        <p:nvSpPr>
          <p:cNvPr id="404" name="Ejercicio: Análisis de una Frase…"/>
          <p:cNvSpPr txBox="1"/>
          <p:nvPr>
            <p:ph type="body" idx="21"/>
          </p:nvPr>
        </p:nvSpPr>
        <p:spPr>
          <a:xfrm>
            <a:off x="1220088" y="1863492"/>
            <a:ext cx="21513170" cy="11125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80000"/>
              </a:lnSpc>
              <a:defRPr spc="-252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Ejercicio: Análisis de una Frase</a:t>
            </a:r>
          </a:p>
          <a:p>
            <a:pPr marL="1555750" indent="-1555750" algn="just">
              <a:lnSpc>
                <a:spcPct val="12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Crea una variable que contenga una frase simple</a:t>
            </a:r>
          </a:p>
          <a:p>
            <a:pPr marL="1555750" indent="-1555750" algn="just">
              <a:lnSpc>
                <a:spcPct val="12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Imprime la longitud de la cadena.</a:t>
            </a:r>
          </a:p>
          <a:p>
            <a:pPr marL="1555750" indent="-1555750" algn="just">
              <a:lnSpc>
                <a:spcPct val="12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Encuentra cuantas palabras hay en la frase que anteriormente asignaste</a:t>
            </a:r>
          </a:p>
          <a:p>
            <a:pPr marL="1555750" indent="-1555750" algn="just">
              <a:lnSpc>
                <a:spcPct val="12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Imprime una subcadena de la frase.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6. EJERCICIOS DE STRING"/>
          <p:cNvSpPr txBox="1"/>
          <p:nvPr>
            <p:ph type="title"/>
          </p:nvPr>
        </p:nvSpPr>
        <p:spPr>
          <a:xfrm>
            <a:off x="1284271" y="89791"/>
            <a:ext cx="21815458" cy="1536980"/>
          </a:xfrm>
          <a:prstGeom prst="rect">
            <a:avLst/>
          </a:prstGeom>
        </p:spPr>
        <p:txBody>
          <a:bodyPr anchor="ctr"/>
          <a:lstStyle/>
          <a:p>
            <a:pPr lvl="1" indent="333756" defTabSz="1779987">
              <a:lnSpc>
                <a:spcPct val="90000"/>
              </a:lnSpc>
              <a:defRPr spc="-254" sz="846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pPr>
            <a:r>
              <a:t>6. EJERCICIOS DE STRING</a:t>
            </a:r>
          </a:p>
        </p:txBody>
      </p:sp>
      <p:sp>
        <p:nvSpPr>
          <p:cNvPr id="407" name="Ejercicio: Manipulación de Cadenas…"/>
          <p:cNvSpPr txBox="1"/>
          <p:nvPr>
            <p:ph type="body" idx="21"/>
          </p:nvPr>
        </p:nvSpPr>
        <p:spPr>
          <a:xfrm>
            <a:off x="1220088" y="1863492"/>
            <a:ext cx="21513170" cy="11125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Ejercicio: Manipulación de Cadenas</a:t>
            </a:r>
          </a:p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Definir una cadena: Crea una variable que contenga una frase de tu elección. Por ejemplo: "Python es un lenguaje poderoso."</a:t>
            </a:r>
          </a:p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</a:p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Contar vocales: Escribe una función que cuente cuántas vocales (a, e, i, o, u) hay en la cadena.</a:t>
            </a:r>
          </a:p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</a:p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Reemplazar palabras: Reemplaza la palabra "poderoso" por "versátil" en la cadena original.</a:t>
            </a:r>
          </a:p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</a:p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Invertir la cadena: Crea otra función que invierta la cadena y la devuelva.</a:t>
            </a:r>
          </a:p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</a:p>
          <a:p>
            <a:pPr defTabSz="520065">
              <a:lnSpc>
                <a:spcPct val="80000"/>
              </a:lnSpc>
              <a:defRPr spc="-158" sz="5292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Mostrar resultados: Imprime los resultados de cada operación.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Hola Mundo Pseudocodig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Hola Mundo Pseudocodigo</a:t>
            </a:r>
          </a:p>
        </p:txBody>
      </p:sp>
      <p:sp>
        <p:nvSpPr>
          <p:cNvPr id="198" name="Ejemplo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Ejemplo</a:t>
            </a:r>
          </a:p>
        </p:txBody>
      </p:sp>
      <p:sp>
        <p:nvSpPr>
          <p:cNvPr id="199" name="Inici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889000" indent="-889000">
              <a:buClrTx/>
              <a:buAutoNum type="arabicPeriod" startAt="1"/>
            </a:pPr>
            <a:r>
              <a:t>Inicio</a:t>
            </a:r>
          </a:p>
          <a:p>
            <a:pPr marL="889000" indent="-889000">
              <a:buClrTx/>
              <a:buAutoNum type="arabicPeriod" startAt="1"/>
            </a:pPr>
            <a:r>
              <a:t>Define la variable tipo string saludo=´hola mundo´</a:t>
            </a:r>
          </a:p>
          <a:p>
            <a:pPr marL="889000" indent="-889000">
              <a:buClrTx/>
              <a:buAutoNum type="arabicPeriod" startAt="1"/>
            </a:pPr>
            <a:r>
              <a:t>En la palabra reservada print(), define dentro la variable saludo</a:t>
            </a:r>
          </a:p>
          <a:p>
            <a:pPr marL="889000" indent="-889000">
              <a:buClrTx/>
              <a:buAutoNum type="arabicPeriod" startAt="1"/>
            </a:pPr>
            <a:r>
              <a:t>Enter</a:t>
            </a:r>
          </a:p>
          <a:p>
            <a:pPr marL="889000" indent="-889000">
              <a:buClrTx/>
              <a:buAutoNum type="arabicPeriod" startAt="1"/>
            </a:pPr>
            <a:r>
              <a:t>Fin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INTRODUCCIÓN A PYTHON Y…"/>
          <p:cNvSpPr txBox="1"/>
          <p:nvPr>
            <p:ph type="title"/>
          </p:nvPr>
        </p:nvSpPr>
        <p:spPr>
          <a:xfrm>
            <a:off x="1270000" y="812800"/>
            <a:ext cx="22106757" cy="3011497"/>
          </a:xfrm>
          <a:prstGeom prst="rect">
            <a:avLst/>
          </a:prstGeom>
        </p:spPr>
        <p:txBody>
          <a:bodyPr anchor="ctr"/>
          <a:lstStyle/>
          <a:p>
            <a:pPr lvl="1" indent="352043" defTabSz="1877520">
              <a:lnSpc>
                <a:spcPct val="90000"/>
              </a:lnSpc>
              <a:defRPr spc="-267" sz="893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pPr>
            <a:r>
              <a:t>INTRODUCCIÓN A PYTHON Y </a:t>
            </a:r>
          </a:p>
          <a:p>
            <a:pPr lvl="1" indent="352043" defTabSz="1877520">
              <a:lnSpc>
                <a:spcPct val="90000"/>
              </a:lnSpc>
              <a:defRPr spc="-267" sz="893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pPr>
            <a:r>
              <a:t>SU ENTORNO DE TRABAJO.</a:t>
            </a:r>
          </a:p>
        </p:txBody>
      </p:sp>
      <p:sp>
        <p:nvSpPr>
          <p:cNvPr id="202" name="Definición Python…"/>
          <p:cNvSpPr txBox="1"/>
          <p:nvPr>
            <p:ph type="body" idx="21"/>
          </p:nvPr>
        </p:nvSpPr>
        <p:spPr>
          <a:xfrm>
            <a:off x="1401378" y="4133321"/>
            <a:ext cx="21844001" cy="784816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1575954" indent="-1575954" algn="l">
              <a:lnSpc>
                <a:spcPct val="8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Definición Python</a:t>
            </a:r>
          </a:p>
          <a:p>
            <a:pPr marL="1575954" indent="-1575954" algn="l">
              <a:lnSpc>
                <a:spcPct val="8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Características , Desventajas y Aplicaciones de Python.</a:t>
            </a:r>
          </a:p>
          <a:p>
            <a:pPr marL="1575954" indent="-1575954" algn="l">
              <a:lnSpc>
                <a:spcPct val="8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Instalación Python</a:t>
            </a:r>
          </a:p>
          <a:p>
            <a:pPr marL="1575954" indent="-1575954" algn="l">
              <a:lnSpc>
                <a:spcPct val="8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Entornos de Desarrollo</a:t>
            </a:r>
          </a:p>
          <a:p>
            <a:pPr marL="1575954" indent="-1575954" algn="l">
              <a:lnSpc>
                <a:spcPct val="80000"/>
              </a:lnSpc>
              <a:buSzPct val="100000"/>
              <a:buAutoNum type="arabicPeriod" startAt="1"/>
              <a:defRPr spc="-252" sz="8400">
                <a:gradFill flip="none" rotWithShape="1">
                  <a:gsLst>
                    <a:gs pos="0">
                      <a:srgbClr val="C400A6"/>
                    </a:gs>
                    <a:gs pos="100000">
                      <a:srgbClr val="842B1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Instalación de Visual Studio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YTH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PYTHON</a:t>
            </a:r>
          </a:p>
        </p:txBody>
      </p:sp>
      <p:sp>
        <p:nvSpPr>
          <p:cNvPr id="205" name="Definició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Definición</a:t>
            </a:r>
          </a:p>
        </p:txBody>
      </p:sp>
      <p:sp>
        <p:nvSpPr>
          <p:cNvPr id="206" name="Lenguaje de programación interpretado, orientado a objetos y considerando de alto nivel.…"/>
          <p:cNvSpPr txBox="1"/>
          <p:nvPr>
            <p:ph type="body" idx="1"/>
          </p:nvPr>
        </p:nvSpPr>
        <p:spPr>
          <a:xfrm>
            <a:off x="1270000" y="4267200"/>
            <a:ext cx="22532898" cy="843280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  <a:r>
              <a:t>Lenguaje de programación interpretado, orientado a objetos y considerando de alto nivel.</a:t>
            </a:r>
          </a:p>
          <a:p>
            <a:pPr/>
            <a:r>
              <a:t>Ejecuta línea por línea. </a:t>
            </a:r>
          </a:p>
          <a:p>
            <a:pPr/>
            <a:r>
              <a:t>Más cercano al idioma humano.</a:t>
            </a:r>
          </a:p>
          <a:p>
            <a:pPr/>
            <a:r>
              <a:t>Considera todo como un objeto</a:t>
            </a:r>
          </a:p>
        </p:txBody>
      </p:sp>
      <p:pic>
        <p:nvPicPr>
          <p:cNvPr id="20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42066" y="7697191"/>
            <a:ext cx="11318207" cy="5319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84024" y="908698"/>
            <a:ext cx="1365641" cy="13656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YTH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043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PYTHON</a:t>
            </a:r>
          </a:p>
        </p:txBody>
      </p:sp>
      <p:graphicFrame>
        <p:nvGraphicFramePr>
          <p:cNvPr id="211" name="Table 1"/>
          <p:cNvGraphicFramePr/>
          <p:nvPr/>
        </p:nvGraphicFramePr>
        <p:xfrm>
          <a:off x="1055182" y="3075350"/>
          <a:ext cx="20436306" cy="843280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8242149"/>
                <a:gridCol w="6226610"/>
                <a:gridCol w="7804875"/>
              </a:tblGrid>
              <a:tr h="934905">
                <a:tc>
                  <a:txBody>
                    <a:bodyPr/>
                    <a:lstStyle/>
                    <a:p>
                      <a:pPr algn="l">
                        <a:defRPr b="0" sz="1800"/>
                      </a:pPr>
                      <a:r>
                        <a:rPr sz="4400">
                          <a:solidFill>
                            <a:srgbClr val="5373FD"/>
                          </a:solidFill>
                          <a:latin typeface="Graphik Medium"/>
                          <a:ea typeface="Graphik Medium"/>
                          <a:cs typeface="Graphik Medium"/>
                          <a:sym typeface="Graphik Medium"/>
                        </a:rPr>
                        <a:t>Características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/>
                      </a:pPr>
                      <a:r>
                        <a:rPr sz="4400">
                          <a:solidFill>
                            <a:srgbClr val="5373FD"/>
                          </a:solidFill>
                          <a:latin typeface="Graphik Medium"/>
                          <a:ea typeface="Graphik Medium"/>
                          <a:cs typeface="Graphik Medium"/>
                          <a:sym typeface="Graphik Medium"/>
                        </a:rPr>
                        <a:t>Desventajas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/>
                      </a:pPr>
                      <a:r>
                        <a:rPr sz="4400">
                          <a:solidFill>
                            <a:srgbClr val="5373FD"/>
                          </a:solidFill>
                          <a:latin typeface="Graphik Medium"/>
                          <a:ea typeface="Graphik Medium"/>
                          <a:cs typeface="Graphik Medium"/>
                          <a:sym typeface="Graphik Medium"/>
                        </a:rPr>
                        <a:t>Aplicaciones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195061">
                <a:tc>
                  <a:txBody>
                    <a:bodyPr/>
                    <a:lstStyle/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Fácil de usar y leer.</a:t>
                      </a:r>
                    </a:p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Multiplataforma.(OS)</a:t>
                      </a:r>
                    </a:p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Variedad de librerías y  frameworks.</a:t>
                      </a:r>
                    </a:p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Soporta creación de interfaces.</a:t>
                      </a:r>
                    </a:p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Documentación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Bajo en aplicaciones mobiles.</a:t>
                      </a:r>
                    </a:p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Runtime errores(´/n´)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Desarrollo web</a:t>
                      </a:r>
                    </a:p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Análisis de datos</a:t>
                      </a:r>
                    </a:p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Web Scrapping</a:t>
                      </a:r>
                    </a:p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Automatización</a:t>
                      </a:r>
                    </a:p>
                    <a:p>
                      <a:pPr marL="558800" indent="-558800" algn="l" defTabSz="2438400">
                        <a:spcBef>
                          <a:spcPts val="2400"/>
                        </a:spcBef>
                        <a:buClr>
                          <a:srgbClr val="000000"/>
                        </a:buClr>
                        <a:buSzPct val="100000"/>
                        <a:buChar char="•"/>
                        <a:defRPr sz="4800"/>
                      </a:pPr>
                      <a:r>
                        <a:t>Inteligencia Artificial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pic>
        <p:nvPicPr>
          <p:cNvPr id="21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84024" y="908698"/>
            <a:ext cx="1365641" cy="13656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